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548" r:id="rId2"/>
    <p:sldId id="746" r:id="rId3"/>
    <p:sldId id="752" r:id="rId4"/>
    <p:sldId id="764" r:id="rId5"/>
    <p:sldId id="734" r:id="rId6"/>
    <p:sldId id="753" r:id="rId7"/>
    <p:sldId id="754" r:id="rId8"/>
    <p:sldId id="756" r:id="rId9"/>
    <p:sldId id="757" r:id="rId10"/>
    <p:sldId id="758" r:id="rId11"/>
    <p:sldId id="759" r:id="rId12"/>
    <p:sldId id="761" r:id="rId13"/>
    <p:sldId id="762" r:id="rId14"/>
    <p:sldId id="763" r:id="rId15"/>
    <p:sldId id="75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Jana Juginovic" initials="JJ [42]" lastIdx="1" clrIdx="42">
    <p:extLst/>
  </p:cmAuthor>
  <p:cmAuthor id="1" name="Michelle Howell" initials="MH" lastIdx="7" clrIdx="0">
    <p:extLst/>
  </p:cmAuthor>
  <p:cmAuthor id="44" name="Jana Juginovic" initials="JJ [43]" lastIdx="1" clrIdx="43">
    <p:extLst/>
  </p:cmAuthor>
  <p:cmAuthor id="2" name="Jana Juginovic" initials="JJ" lastIdx="27" clrIdx="1">
    <p:extLst/>
  </p:cmAuthor>
  <p:cmAuthor id="45" name="Jana Juginovic" initials="JJ [44]" lastIdx="1" clrIdx="44">
    <p:extLst/>
  </p:cmAuthor>
  <p:cmAuthor id="3" name="Jana Juginovic" initials="JJ [2]" lastIdx="1" clrIdx="2">
    <p:extLst/>
  </p:cmAuthor>
  <p:cmAuthor id="46" name="Jana Juginovic" initials="JJ [45]" lastIdx="1" clrIdx="45">
    <p:extLst/>
  </p:cmAuthor>
  <p:cmAuthor id="4" name="Jana Juginovic" initials="JJ [3]" lastIdx="1" clrIdx="3">
    <p:extLst/>
  </p:cmAuthor>
  <p:cmAuthor id="47" name="Jana Juginovic" initials="JJ [46]" lastIdx="1" clrIdx="46">
    <p:extLst/>
  </p:cmAuthor>
  <p:cmAuthor id="5" name="Jana Juginovic" initials="JJ [4]" lastIdx="1" clrIdx="4">
    <p:extLst/>
  </p:cmAuthor>
  <p:cmAuthor id="48" name="Jana Juginovic" initials="JJ [47]" lastIdx="1" clrIdx="47">
    <p:extLst/>
  </p:cmAuthor>
  <p:cmAuthor id="6" name="Jana Juginovic" initials="JJ [5]" lastIdx="1" clrIdx="5">
    <p:extLst/>
  </p:cmAuthor>
  <p:cmAuthor id="49" name="Jana Juginovic" initials="JJ [48]" lastIdx="1" clrIdx="48">
    <p:extLst/>
  </p:cmAuthor>
  <p:cmAuthor id="7" name="Jana Juginovic" initials="JJ [6]" lastIdx="1" clrIdx="6">
    <p:extLst/>
  </p:cmAuthor>
  <p:cmAuthor id="50" name="Jana Juginovic" initials="JJ [49]" lastIdx="1" clrIdx="49">
    <p:extLst/>
  </p:cmAuthor>
  <p:cmAuthor id="8" name="Jana Juginovic" initials="JJ [7]" lastIdx="1" clrIdx="7">
    <p:extLst/>
  </p:cmAuthor>
  <p:cmAuthor id="51" name="Jana Juginovic" initials="JJ [50]" lastIdx="1" clrIdx="50">
    <p:extLst/>
  </p:cmAuthor>
  <p:cmAuthor id="9" name="Jana Juginovic" initials="JJ [8]" lastIdx="1" clrIdx="8">
    <p:extLst/>
  </p:cmAuthor>
  <p:cmAuthor id="52" name="Jana Juginovic" initials="JJ [51]" lastIdx="1" clrIdx="51">
    <p:extLst/>
  </p:cmAuthor>
  <p:cmAuthor id="10" name="Jana Juginovic" initials="JJ [9]" lastIdx="1" clrIdx="9">
    <p:extLst/>
  </p:cmAuthor>
  <p:cmAuthor id="53" name="Jana Juginovic" initials="JJ [52]" lastIdx="1" clrIdx="52">
    <p:extLst/>
  </p:cmAuthor>
  <p:cmAuthor id="11" name="Jana Juginovic" initials="JJ [10]" lastIdx="1" clrIdx="10">
    <p:extLst/>
  </p:cmAuthor>
  <p:cmAuthor id="54" name="Jana Juginovic" initials="JJ [53]" lastIdx="1" clrIdx="53">
    <p:extLst/>
  </p:cmAuthor>
  <p:cmAuthor id="12" name="Jana Juginovic" initials="JJ [11]" lastIdx="1" clrIdx="11">
    <p:extLst/>
  </p:cmAuthor>
  <p:cmAuthor id="55" name="Glenn Bowdidge" initials="GB" lastIdx="2" clrIdx="54">
    <p:extLst/>
  </p:cmAuthor>
  <p:cmAuthor id="13" name="Jana Juginovic" initials="JJ [12]" lastIdx="1" clrIdx="12">
    <p:extLst/>
  </p:cmAuthor>
  <p:cmAuthor id="56" name="Marika Konings" initials="MK [4]" lastIdx="1" clrIdx="55"/>
  <p:cmAuthor id="14" name="Jana Juginovic" initials="JJ [13]" lastIdx="1" clrIdx="13">
    <p:extLst/>
  </p:cmAuthor>
  <p:cmAuthor id="57" name="Emily Pimentel" initials="EP" lastIdx="5" clrIdx="56"/>
  <p:cmAuthor id="58" name="Microsoft Office User" initials="Office [3]" lastIdx="1" clrIdx="57"/>
  <p:cmAuthor id="15" name="Jana Juginovic" initials="JJ [14]" lastIdx="1" clrIdx="14">
    <p:extLst/>
  </p:cmAuthor>
  <p:cmAuthor id="16" name="Jana Juginovic" initials="JJ [15]" lastIdx="1" clrIdx="15">
    <p:extLst/>
  </p:cmAuthor>
  <p:cmAuthor id="59" name="Microsoft Office User" initials="Office" lastIdx="2" clrIdx="58">
    <p:extLst/>
  </p:cmAuthor>
  <p:cmAuthor id="17" name="Jana Juginovic" initials="JJ [16]" lastIdx="1" clrIdx="16">
    <p:extLst/>
  </p:cmAuthor>
  <p:cmAuthor id="60" name="Microsoft Office User" initials="Office [2]" lastIdx="1" clrIdx="59">
    <p:extLst/>
  </p:cmAuthor>
  <p:cmAuthor id="18" name="Jana Juginovic" initials="JJ [17]" lastIdx="1" clrIdx="17">
    <p:extLst/>
  </p:cmAuthor>
  <p:cmAuthor id="61" name="Microsoft Office User" initials="Office [4]" lastIdx="1" clrIdx="60">
    <p:extLst/>
  </p:cmAuthor>
  <p:cmAuthor id="19" name="Jana Juginovic" initials="JJ [18]" lastIdx="1" clrIdx="18">
    <p:extLst/>
  </p:cmAuthor>
  <p:cmAuthor id="62" name="Microsoft Office User" initials="Office [5]" lastIdx="1" clrIdx="61">
    <p:extLst/>
  </p:cmAuthor>
  <p:cmAuthor id="20" name="Jana Juginovic" initials="JJ [19]" lastIdx="1" clrIdx="19">
    <p:extLst/>
  </p:cmAuthor>
  <p:cmAuthor id="63" name="Microsoft Office User" initials="Office [6]" lastIdx="1" clrIdx="62">
    <p:extLst/>
  </p:cmAuthor>
  <p:cmAuthor id="21" name="Jana Juginovic" initials="JJ [20]" lastIdx="1" clrIdx="20">
    <p:extLst/>
  </p:cmAuthor>
  <p:cmAuthor id="64" name="Microsoft Office User" initials="Office [7]" lastIdx="1" clrIdx="63">
    <p:extLst/>
  </p:cmAuthor>
  <p:cmAuthor id="22" name="Jana Juginovic" initials="JJ [21]" lastIdx="1" clrIdx="21">
    <p:extLst/>
  </p:cmAuthor>
  <p:cmAuthor id="65" name="Microsoft Office User" initials="Office [8]" lastIdx="1" clrIdx="64">
    <p:extLst/>
  </p:cmAuthor>
  <p:cmAuthor id="23" name="Jana Juginovic" initials="JJ [22]" lastIdx="1" clrIdx="22">
    <p:extLst/>
  </p:cmAuthor>
  <p:cmAuthor id="24" name="Jana Juginovic" initials="JJ [23]" lastIdx="1" clrIdx="23">
    <p:extLst/>
  </p:cmAuthor>
  <p:cmAuthor id="25" name="Jana Juginovic" initials="JJ [24]" lastIdx="1" clrIdx="24">
    <p:extLst/>
  </p:cmAuthor>
  <p:cmAuthor id="26" name="Jana Juginovic" initials="JJ [25]" lastIdx="1" clrIdx="25">
    <p:extLst/>
  </p:cmAuthor>
  <p:cmAuthor id="27" name="Jana Juginovic" initials="JJ [26]" lastIdx="1" clrIdx="26">
    <p:extLst/>
  </p:cmAuthor>
  <p:cmAuthor id="28" name="Jana Juginovic" initials="JJ [27]" lastIdx="1" clrIdx="27">
    <p:extLst/>
  </p:cmAuthor>
  <p:cmAuthor id="29" name="Jana Juginovic" initials="JJ [28]" lastIdx="1" clrIdx="28">
    <p:extLst/>
  </p:cmAuthor>
  <p:cmAuthor id="30" name="Jana Juginovic" initials="JJ [29]" lastIdx="1" clrIdx="29">
    <p:extLst/>
  </p:cmAuthor>
  <p:cmAuthor id="31" name="Jana Juginovic" initials="JJ [30]" lastIdx="1" clrIdx="30">
    <p:extLst/>
  </p:cmAuthor>
  <p:cmAuthor id="32" name="Jana Juginovic" initials="JJ [31]" lastIdx="1" clrIdx="31">
    <p:extLst/>
  </p:cmAuthor>
  <p:cmAuthor id="33" name="Jana Juginovic" initials="JJ [32]" lastIdx="1" clrIdx="32">
    <p:extLst/>
  </p:cmAuthor>
  <p:cmAuthor id="34" name="Jana Juginovic" initials="JJ [33]" lastIdx="1" clrIdx="33">
    <p:extLst/>
  </p:cmAuthor>
  <p:cmAuthor id="35" name="Jana Juginovic" initials="JJ [34]" lastIdx="1" clrIdx="34">
    <p:extLst/>
  </p:cmAuthor>
  <p:cmAuthor id="36" name="Jana Juginovic" initials="JJ [35]" lastIdx="1" clrIdx="35">
    <p:extLst/>
  </p:cmAuthor>
  <p:cmAuthor id="37" name="Jana Juginovic" initials="JJ [36]" lastIdx="1" clrIdx="36">
    <p:extLst/>
  </p:cmAuthor>
  <p:cmAuthor id="38" name="Jana Juginovic" initials="JJ [37]" lastIdx="1" clrIdx="37">
    <p:extLst/>
  </p:cmAuthor>
  <p:cmAuthor id="39" name="Jana Juginovic" initials="JJ [38]" lastIdx="1" clrIdx="38">
    <p:extLst/>
  </p:cmAuthor>
  <p:cmAuthor id="40" name="Jana Juginovic" initials="JJ [39]" lastIdx="1" clrIdx="39">
    <p:extLst/>
  </p:cmAuthor>
  <p:cmAuthor id="41" name="Jana Juginovic" initials="JJ [40]" lastIdx="1" clrIdx="40">
    <p:extLst/>
  </p:cmAuthor>
  <p:cmAuthor id="42" name="Jana Juginovic" initials="JJ [41]" lastIdx="1" clrIdx="4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FD61"/>
    <a:srgbClr val="4AB3CD"/>
    <a:srgbClr val="CC6829"/>
    <a:srgbClr val="000000"/>
    <a:srgbClr val="9C240F"/>
    <a:srgbClr val="EEF0EF"/>
    <a:srgbClr val="E4E9ED"/>
    <a:srgbClr val="DEDEDE"/>
    <a:srgbClr val="002B49"/>
    <a:srgbClr val="CB46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2" autoAdjust="0"/>
    <p:restoredTop sz="87141" autoAdjust="0"/>
  </p:normalViewPr>
  <p:slideViewPr>
    <p:cSldViewPr snapToGrid="0" snapToObjects="1">
      <p:cViewPr>
        <p:scale>
          <a:sx n="100" d="100"/>
          <a:sy n="100" d="100"/>
        </p:scale>
        <p:origin x="-104" y="120"/>
      </p:cViewPr>
      <p:guideLst>
        <p:guide orient="horz" pos="663"/>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5/8/18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5/8/18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E002FF9-4628-B146-9948-95257A430692}" type="slidenum">
              <a:rPr lang="en-US" smtClean="0"/>
              <a:t>1</a:t>
            </a:fld>
            <a:endParaRPr lang="en-US" dirty="0"/>
          </a:p>
        </p:txBody>
      </p:sp>
    </p:spTree>
    <p:extLst>
      <p:ext uri="{BB962C8B-B14F-4D97-AF65-F5344CB8AC3E}">
        <p14:creationId xmlns:p14="http://schemas.microsoft.com/office/powerpoint/2010/main" val="1082464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10</a:t>
            </a:fld>
            <a:endParaRPr lang="en-US" dirty="0"/>
          </a:p>
        </p:txBody>
      </p:sp>
    </p:spTree>
    <p:extLst>
      <p:ext uri="{BB962C8B-B14F-4D97-AF65-F5344CB8AC3E}">
        <p14:creationId xmlns:p14="http://schemas.microsoft.com/office/powerpoint/2010/main" val="171627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11</a:t>
            </a:fld>
            <a:endParaRPr lang="en-US" dirty="0"/>
          </a:p>
        </p:txBody>
      </p:sp>
    </p:spTree>
    <p:extLst>
      <p:ext uri="{BB962C8B-B14F-4D97-AF65-F5344CB8AC3E}">
        <p14:creationId xmlns:p14="http://schemas.microsoft.com/office/powerpoint/2010/main" val="2119471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12</a:t>
            </a:fld>
            <a:endParaRPr lang="en-US" dirty="0"/>
          </a:p>
        </p:txBody>
      </p:sp>
    </p:spTree>
    <p:extLst>
      <p:ext uri="{BB962C8B-B14F-4D97-AF65-F5344CB8AC3E}">
        <p14:creationId xmlns:p14="http://schemas.microsoft.com/office/powerpoint/2010/main" val="1057984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13</a:t>
            </a:fld>
            <a:endParaRPr lang="en-US" dirty="0"/>
          </a:p>
        </p:txBody>
      </p:sp>
    </p:spTree>
    <p:extLst>
      <p:ext uri="{BB962C8B-B14F-4D97-AF65-F5344CB8AC3E}">
        <p14:creationId xmlns:p14="http://schemas.microsoft.com/office/powerpoint/2010/main" val="32705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14</a:t>
            </a:fld>
            <a:endParaRPr lang="en-US" dirty="0"/>
          </a:p>
        </p:txBody>
      </p:sp>
    </p:spTree>
    <p:extLst>
      <p:ext uri="{BB962C8B-B14F-4D97-AF65-F5344CB8AC3E}">
        <p14:creationId xmlns:p14="http://schemas.microsoft.com/office/powerpoint/2010/main" val="74745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15</a:t>
            </a:fld>
            <a:endParaRPr lang="en-US" dirty="0"/>
          </a:p>
        </p:txBody>
      </p:sp>
    </p:spTree>
    <p:extLst>
      <p:ext uri="{BB962C8B-B14F-4D97-AF65-F5344CB8AC3E}">
        <p14:creationId xmlns:p14="http://schemas.microsoft.com/office/powerpoint/2010/main" val="48007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dirty="0"/>
          </a:p>
        </p:txBody>
      </p:sp>
    </p:spTree>
    <p:extLst>
      <p:ext uri="{BB962C8B-B14F-4D97-AF65-F5344CB8AC3E}">
        <p14:creationId xmlns:p14="http://schemas.microsoft.com/office/powerpoint/2010/main" val="154041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dirty="0"/>
          </a:p>
        </p:txBody>
      </p:sp>
    </p:spTree>
    <p:extLst>
      <p:ext uri="{BB962C8B-B14F-4D97-AF65-F5344CB8AC3E}">
        <p14:creationId xmlns:p14="http://schemas.microsoft.com/office/powerpoint/2010/main" val="96483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4</a:t>
            </a:fld>
            <a:endParaRPr lang="en-US" dirty="0"/>
          </a:p>
        </p:txBody>
      </p:sp>
    </p:spTree>
    <p:extLst>
      <p:ext uri="{BB962C8B-B14F-4D97-AF65-F5344CB8AC3E}">
        <p14:creationId xmlns:p14="http://schemas.microsoft.com/office/powerpoint/2010/main" val="66009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5</a:t>
            </a:fld>
            <a:endParaRPr lang="en-US" dirty="0"/>
          </a:p>
        </p:txBody>
      </p:sp>
    </p:spTree>
    <p:extLst>
      <p:ext uri="{BB962C8B-B14F-4D97-AF65-F5344CB8AC3E}">
        <p14:creationId xmlns:p14="http://schemas.microsoft.com/office/powerpoint/2010/main" val="25458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6</a:t>
            </a:fld>
            <a:endParaRPr lang="en-US" dirty="0"/>
          </a:p>
        </p:txBody>
      </p:sp>
    </p:spTree>
    <p:extLst>
      <p:ext uri="{BB962C8B-B14F-4D97-AF65-F5344CB8AC3E}">
        <p14:creationId xmlns:p14="http://schemas.microsoft.com/office/powerpoint/2010/main" val="29728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7</a:t>
            </a:fld>
            <a:endParaRPr lang="en-US" dirty="0"/>
          </a:p>
        </p:txBody>
      </p:sp>
    </p:spTree>
    <p:extLst>
      <p:ext uri="{BB962C8B-B14F-4D97-AF65-F5344CB8AC3E}">
        <p14:creationId xmlns:p14="http://schemas.microsoft.com/office/powerpoint/2010/main" val="197033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8</a:t>
            </a:fld>
            <a:endParaRPr lang="en-US" dirty="0"/>
          </a:p>
        </p:txBody>
      </p:sp>
    </p:spTree>
    <p:extLst>
      <p:ext uri="{BB962C8B-B14F-4D97-AF65-F5344CB8AC3E}">
        <p14:creationId xmlns:p14="http://schemas.microsoft.com/office/powerpoint/2010/main" val="212590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9</a:t>
            </a:fld>
            <a:endParaRPr lang="en-US" dirty="0"/>
          </a:p>
        </p:txBody>
      </p:sp>
    </p:spTree>
    <p:extLst>
      <p:ext uri="{BB962C8B-B14F-4D97-AF65-F5344CB8AC3E}">
        <p14:creationId xmlns:p14="http://schemas.microsoft.com/office/powerpoint/2010/main" val="47943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1" Type="http://schemas.openxmlformats.org/officeDocument/2006/relationships/hyperlink" Target="youtube.com/user/ICANNnews" TargetMode="External"/><Relationship Id="rId12" Type="http://schemas.openxmlformats.org/officeDocument/2006/relationships/image" Target="../media/image23.png"/><Relationship Id="rId13" Type="http://schemas.openxmlformats.org/officeDocument/2006/relationships/image" Target="../media/image24.png"/><Relationship Id="rId1" Type="http://schemas.openxmlformats.org/officeDocument/2006/relationships/slideMaster" Target="../slideMasters/slideMaster1.xml"/><Relationship Id="rId2" Type="http://schemas.openxmlformats.org/officeDocument/2006/relationships/image" Target="../media/image18.emf"/><Relationship Id="rId3" Type="http://schemas.openxmlformats.org/officeDocument/2006/relationships/hyperlink" Target="flickr.com/photos/icann" TargetMode="External"/><Relationship Id="rId4" Type="http://schemas.openxmlformats.org/officeDocument/2006/relationships/image" Target="../media/image19.png"/><Relationship Id="rId5" Type="http://schemas.openxmlformats.org/officeDocument/2006/relationships/hyperlink" Target="linkedin.com/company/icann" TargetMode="External"/><Relationship Id="rId6" Type="http://schemas.openxmlformats.org/officeDocument/2006/relationships/image" Target="../media/image20.png"/><Relationship Id="rId7" Type="http://schemas.openxmlformats.org/officeDocument/2006/relationships/hyperlink" Target="twitter.com/icann" TargetMode="External"/><Relationship Id="rId8" Type="http://schemas.openxmlformats.org/officeDocument/2006/relationships/image" Target="../media/image21.png"/><Relationship Id="rId9" Type="http://schemas.openxmlformats.org/officeDocument/2006/relationships/hyperlink" Target="facebook.com/icannorg" TargetMode="External"/><Relationship Id="rId10"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emf"/><Relationship Id="rId3" Type="http://schemas.openxmlformats.org/officeDocument/2006/relationships/image" Target="../media/image2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05055" cy="450663"/>
          </a:xfrm>
          <a:prstGeom prst="rect">
            <a:avLst/>
          </a:prstGeom>
        </p:spPr>
        <p:txBody>
          <a:bodyPr lIns="91440" tIns="45720" rIns="91440" bIns="45720"/>
          <a:lstStyle>
            <a:lvl1pPr>
              <a:defRPr>
                <a:solidFill>
                  <a:schemeClr val="accent6">
                    <a:lumMod val="50000"/>
                  </a:schemeClr>
                </a:solidFill>
                <a:latin typeface="+mj-lt"/>
              </a:defRPr>
            </a:lvl1pPr>
          </a:lstStyle>
          <a:p>
            <a:r>
              <a:rPr lang="en-US" smtClean="0"/>
              <a:t>Click to edit Master title style</a:t>
            </a:r>
            <a:endParaRPr lang="en-US" dirty="0"/>
          </a:p>
        </p:txBody>
      </p:sp>
      <p:sp>
        <p:nvSpPr>
          <p:cNvPr id="6" name="Content Placeholder 5"/>
          <p:cNvSpPr>
            <a:spLocks noGrp="1"/>
          </p:cNvSpPr>
          <p:nvPr>
            <p:ph sz="quarter" idx="10" hasCustomPrompt="1"/>
          </p:nvPr>
        </p:nvSpPr>
        <p:spPr>
          <a:xfrm>
            <a:off x="812800" y="1470213"/>
            <a:ext cx="10543117"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marL="1371600" indent="0">
              <a:buNone/>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0075" b="8780"/>
          <a:stretch/>
        </p:blipFill>
        <p:spPr>
          <a:xfrm>
            <a:off x="0" y="683491"/>
            <a:ext cx="12192000" cy="5564909"/>
          </a:xfrm>
          <a:prstGeom prst="rect">
            <a:avLst/>
          </a:prstGeom>
        </p:spPr>
      </p:pic>
      <p:sp>
        <p:nvSpPr>
          <p:cNvPr id="15" name="Rectangle 14"/>
          <p:cNvSpPr/>
          <p:nvPr userDrawn="1"/>
        </p:nvSpPr>
        <p:spPr>
          <a:xfrm>
            <a:off x="0" y="790814"/>
            <a:ext cx="12192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itle 19"/>
          <p:cNvSpPr>
            <a:spLocks noGrp="1"/>
          </p:cNvSpPr>
          <p:nvPr userDrawn="1">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8972" b="7826"/>
          <a:stretch/>
        </p:blipFill>
        <p:spPr>
          <a:xfrm>
            <a:off x="0" y="654425"/>
            <a:ext cx="12192000" cy="5620869"/>
          </a:xfrm>
          <a:prstGeom prst="rect">
            <a:avLst/>
          </a:prstGeom>
        </p:spPr>
      </p:pic>
      <p:sp>
        <p:nvSpPr>
          <p:cNvPr id="28"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613037"/>
            <a:ext cx="12192000" cy="5696861"/>
          </a:xfrm>
          <a:prstGeom prst="rect">
            <a:avLst/>
          </a:prstGeom>
        </p:spPr>
      </p:pic>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9"/>
          <p:cNvSpPr>
            <a:spLocks noGrp="1"/>
          </p:cNvSpPr>
          <p:nvPr>
            <p:ph type="title" hasCustomPrompt="1"/>
          </p:nvPr>
        </p:nvSpPr>
        <p:spPr>
          <a:xfrm>
            <a:off x="420624" y="48278"/>
            <a:ext cx="10208224"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7999"/>
          </a:xfrm>
          <a:prstGeom prst="rect">
            <a:avLst/>
          </a:prstGeom>
        </p:spPr>
      </p:pic>
      <p:sp>
        <p:nvSpPr>
          <p:cNvPr id="2"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0" name="Oval 29"/>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6" name="Straight Connector 3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Oval 3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0" name="Straight Connector 39"/>
          <p:cNvCxnSpPr>
            <a:endCxn id="41"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Arc 40"/>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2" name="Straight Connector 41"/>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48" name="Oval 4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6844"/>
            <a:ext cx="12192000" cy="6844311"/>
          </a:xfrm>
          <a:prstGeom prst="rect">
            <a:avLst/>
          </a:prstGeom>
        </p:spPr>
      </p:pic>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6"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cxnSp>
        <p:nvCxnSpPr>
          <p:cNvPr id="32" name="Straight Connector 31"/>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8" name="Oval 17"/>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9" name="Oval 18"/>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0" name="Oval 19"/>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stretch>
            <a:fillRect/>
          </a:stretch>
        </p:blipFill>
        <p:spPr>
          <a:xfrm>
            <a:off x="0" y="0"/>
            <a:ext cx="12192000" cy="6857999"/>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0" y="0"/>
            <a:ext cx="12192000" cy="6857999"/>
          </a:xfrm>
          <a:prstGeom prst="rect">
            <a:avLst/>
          </a:prstGeom>
        </p:spPr>
      </p:pic>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6"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itle 1"/>
          <p:cNvSpPr>
            <a:spLocks noGrp="1"/>
          </p:cNvSpPr>
          <p:nvPr>
            <p:ph type="title" hasCustomPrompt="1"/>
          </p:nvPr>
        </p:nvSpPr>
        <p:spPr>
          <a:xfrm>
            <a:off x="779917" y="824754"/>
            <a:ext cx="10576000" cy="1768314"/>
          </a:xfrm>
          <a:prstGeom prst="rect">
            <a:avLst/>
          </a:prstGeom>
        </p:spPr>
        <p:txBody>
          <a:bodyPr anchor="b" anchorCtr="0"/>
          <a:lstStyle>
            <a:lvl1pPr>
              <a:defRPr>
                <a:solidFill>
                  <a:schemeClr val="bg1"/>
                </a:solidFill>
                <a:latin typeface="+mj-lt"/>
              </a:defRPr>
            </a:lvl1pPr>
          </a:lstStyle>
          <a:p>
            <a:r>
              <a:rPr lang="en-US" dirty="0"/>
              <a:t>Name of Agenda Item</a:t>
            </a:r>
          </a:p>
        </p:txBody>
      </p:sp>
      <p:cxnSp>
        <p:nvCxnSpPr>
          <p:cNvPr id="29" name="Straight Connector 2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9" idx="0"/>
          </p:cNvCxnSpPr>
          <p:nvPr userDrawn="1"/>
        </p:nvCxnSpPr>
        <p:spPr>
          <a:xfrm flipV="1">
            <a:off x="55779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9" name="Arc 38"/>
          <p:cNvSpPr/>
          <p:nvPr userDrawn="1"/>
        </p:nvSpPr>
        <p:spPr>
          <a:xfrm rot="16200000">
            <a:off x="556353" y="2674974"/>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0" name="Straight Connector 39"/>
          <p:cNvCxnSpPr/>
          <p:nvPr userDrawn="1"/>
        </p:nvCxnSpPr>
        <p:spPr>
          <a:xfrm flipH="1">
            <a:off x="616655" y="2673528"/>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 Placeholder 3"/>
          <p:cNvSpPr>
            <a:spLocks noGrp="1"/>
          </p:cNvSpPr>
          <p:nvPr>
            <p:ph type="body" sz="quarter" idx="11" hasCustomPrompt="1"/>
          </p:nvPr>
        </p:nvSpPr>
        <p:spPr>
          <a:xfrm>
            <a:off x="800099" y="2765533"/>
            <a:ext cx="10543117"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16" name="Oval 15"/>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7" name="Oval 16"/>
          <p:cNvSpPr/>
          <p:nvPr userDrawn="1"/>
        </p:nvSpPr>
        <p:spPr>
          <a:xfrm flipH="1">
            <a:off x="11619649"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Oval 1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3229"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defRPr sz="3500" baseline="0">
                <a:solidFill>
                  <a:schemeClr val="bg1"/>
                </a:solidFill>
                <a:latin typeface="+mj-lt"/>
              </a:defRPr>
            </a:lvl1pPr>
          </a:lstStyle>
          <a:p>
            <a:r>
              <a:rPr lang="en-US" dirty="0"/>
              <a:t>Name of Agenda Item</a:t>
            </a:r>
          </a:p>
        </p:txBody>
      </p:sp>
      <p:pic>
        <p:nvPicPr>
          <p:cNvPr id="10" name="Picture 9"/>
          <p:cNvPicPr>
            <a:picLocks noChangeAspect="1"/>
          </p:cNvPicPr>
          <p:nvPr userDrawn="1"/>
        </p:nvPicPr>
        <p:blipFill>
          <a:blip r:embed="rId3"/>
          <a:stretch>
            <a:fillRect/>
          </a:stretch>
        </p:blipFill>
        <p:spPr>
          <a:xfrm>
            <a:off x="365760" y="6464808"/>
            <a:ext cx="390801" cy="312641"/>
          </a:xfrm>
          <a:prstGeom prst="rect">
            <a:avLst/>
          </a:prstGeom>
        </p:spPr>
      </p:pic>
      <p:sp>
        <p:nvSpPr>
          <p:cNvPr id="1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567596" y="1"/>
            <a:ext cx="10788321" cy="2533369"/>
          </a:xfrm>
          <a:prstGeom prst="rect">
            <a:avLst/>
          </a:prstGeom>
        </p:spPr>
        <p:txBody>
          <a:bodyPr lIns="0" tIns="0" rIns="0" bIns="0" anchor="b" anchorCtr="0">
            <a:normAutofit/>
          </a:bodyPr>
          <a:lstStyle>
            <a:lvl1pPr algn="l">
              <a:defRPr sz="3600" b="1">
                <a:solidFill>
                  <a:schemeClr val="accent6">
                    <a:lumMod val="50000"/>
                  </a:schemeClr>
                </a:solidFill>
                <a:latin typeface="+mj-lt"/>
              </a:defRPr>
            </a:lvl1pPr>
          </a:lstStyle>
          <a:p>
            <a:r>
              <a:rPr lang="en-US" dirty="0"/>
              <a:t>Insert Title Here</a:t>
            </a:r>
            <a:br>
              <a:rPr lang="en-US" dirty="0"/>
            </a:br>
            <a:r>
              <a:rPr lang="en-US" dirty="0"/>
              <a:t>(150 character limit)</a:t>
            </a:r>
          </a:p>
        </p:txBody>
      </p:sp>
      <p:sp>
        <p:nvSpPr>
          <p:cNvPr id="5" name="Text Placeholder 4"/>
          <p:cNvSpPr>
            <a:spLocks noGrp="1"/>
          </p:cNvSpPr>
          <p:nvPr>
            <p:ph type="body" sz="quarter" idx="10" hasCustomPrompt="1"/>
          </p:nvPr>
        </p:nvSpPr>
        <p:spPr>
          <a:xfrm>
            <a:off x="567596" y="2837137"/>
            <a:ext cx="10788321" cy="716808"/>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67596" y="3553946"/>
            <a:ext cx="10788321" cy="273605"/>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567596" y="3827551"/>
            <a:ext cx="10788321" cy="403785"/>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567596" y="5193792"/>
            <a:ext cx="1189829" cy="951863"/>
          </a:xfrm>
          <a:prstGeom prst="rect">
            <a:avLst/>
          </a:prstGeom>
        </p:spPr>
      </p:pic>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7999"/>
          </a:xfrm>
          <a:prstGeom prst="rect">
            <a:avLst/>
          </a:prstGeom>
        </p:spPr>
      </p:pic>
      <p:sp>
        <p:nvSpPr>
          <p:cNvPr id="5" name="Rectangle 4"/>
          <p:cNvSpPr/>
          <p:nvPr userDrawn="1"/>
        </p:nvSpPr>
        <p:spPr>
          <a:xfrm>
            <a:off x="0" y="6320548"/>
            <a:ext cx="12192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5" hasCustomPrompt="1"/>
          </p:nvPr>
        </p:nvSpPr>
        <p:spPr>
          <a:xfrm>
            <a:off x="764987" y="3030399"/>
            <a:ext cx="8329645" cy="1783649"/>
          </a:xfrm>
          <a:prstGeom prst="rect">
            <a:avLst/>
          </a:prstGeom>
        </p:spPr>
        <p:txBody>
          <a:bodyPr/>
          <a:lstStyle>
            <a:lvl1pPr marL="0" indent="0">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752850" y="1308848"/>
            <a:ext cx="8341783" cy="1701535"/>
          </a:xfrm>
          <a:prstGeom prst="rect">
            <a:avLst/>
          </a:prstGeom>
        </p:spPr>
        <p:txBody>
          <a:bodyPr anchor="b" anchorCtr="0"/>
          <a:lstStyle>
            <a:lvl1pPr>
              <a:defRPr sz="3500" baseline="0">
                <a:solidFill>
                  <a:schemeClr val="bg1"/>
                </a:solidFill>
                <a:latin typeface="+mj-lt"/>
              </a:defRPr>
            </a:lvl1pPr>
          </a:lstStyle>
          <a:p>
            <a:r>
              <a:rPr lang="en-US" dirty="0"/>
              <a:t>Name of Agenda Item</a:t>
            </a:r>
          </a:p>
        </p:txBody>
      </p:sp>
      <p:pic>
        <p:nvPicPr>
          <p:cNvPr id="11" name="Picture 10"/>
          <p:cNvPicPr>
            <a:picLocks noChangeAspect="1"/>
          </p:cNvPicPr>
          <p:nvPr userDrawn="1"/>
        </p:nvPicPr>
        <p:blipFill>
          <a:blip r:embed="rId3"/>
          <a:stretch>
            <a:fillRect/>
          </a:stretch>
        </p:blipFill>
        <p:spPr>
          <a:xfrm>
            <a:off x="365760" y="6464808"/>
            <a:ext cx="390801" cy="312641"/>
          </a:xfrm>
          <a:prstGeom prst="rect">
            <a:avLst/>
          </a:prstGeom>
        </p:spPr>
      </p:pic>
      <p:sp>
        <p:nvSpPr>
          <p:cNvPr id="13"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483281"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9" name="Oval 38"/>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0" name="Straight Connector 39"/>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3" name="Straight Connector 42"/>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6" name="Straight Connector 45"/>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4"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75"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76"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7"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8"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9"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80"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81"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82"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6844"/>
            <a:ext cx="12192000" cy="6844311"/>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4808"/>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2"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3"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4"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5"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6"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7"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8"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9"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stretch>
            <a:fillRect/>
          </a:stretch>
        </p:blipFill>
        <p:spPr>
          <a:xfrm>
            <a:off x="0"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7"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44" name="Oval 4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5" name="Straight Connector 4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Oval 4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8" name="Straight Connector 4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1" name="Straight Connector 5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3" name="Picture Placeholder 3"/>
          <p:cNvSpPr>
            <a:spLocks noGrp="1"/>
          </p:cNvSpPr>
          <p:nvPr>
            <p:ph type="pic" sz="quarter" idx="10" hasCustomPrompt="1"/>
          </p:nvPr>
        </p:nvSpPr>
        <p:spPr>
          <a:xfrm>
            <a:off x="884520" y="95350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4" name="Picture Placeholder 3"/>
          <p:cNvSpPr>
            <a:spLocks noGrp="1"/>
          </p:cNvSpPr>
          <p:nvPr>
            <p:ph type="pic" sz="quarter" idx="11" hasCustomPrompt="1"/>
          </p:nvPr>
        </p:nvSpPr>
        <p:spPr>
          <a:xfrm>
            <a:off x="884520" y="2764377"/>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65" name="Text Placeholder 6"/>
          <p:cNvSpPr>
            <a:spLocks noGrp="1"/>
          </p:cNvSpPr>
          <p:nvPr>
            <p:ph type="body" sz="quarter" idx="12" hasCustomPrompt="1"/>
          </p:nvPr>
        </p:nvSpPr>
        <p:spPr>
          <a:xfrm>
            <a:off x="2496847" y="976835"/>
            <a:ext cx="7122563"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6" name="Text Placeholder 6"/>
          <p:cNvSpPr>
            <a:spLocks noGrp="1"/>
          </p:cNvSpPr>
          <p:nvPr>
            <p:ph type="body" sz="quarter" idx="14" hasCustomPrompt="1"/>
          </p:nvPr>
        </p:nvSpPr>
        <p:spPr>
          <a:xfrm>
            <a:off x="2496847" y="2787702"/>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67" name="Text Placeholder 8"/>
          <p:cNvSpPr>
            <a:spLocks noGrp="1"/>
          </p:cNvSpPr>
          <p:nvPr>
            <p:ph type="body" sz="quarter" idx="16" hasCustomPrompt="1"/>
          </p:nvPr>
        </p:nvSpPr>
        <p:spPr>
          <a:xfrm>
            <a:off x="2496847" y="1390295"/>
            <a:ext cx="7122563"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8" name="Text Placeholder 8"/>
          <p:cNvSpPr>
            <a:spLocks noGrp="1"/>
          </p:cNvSpPr>
          <p:nvPr>
            <p:ph type="body" sz="quarter" idx="17" hasCustomPrompt="1"/>
          </p:nvPr>
        </p:nvSpPr>
        <p:spPr>
          <a:xfrm>
            <a:off x="2496847" y="3192198"/>
            <a:ext cx="7122563" cy="822098"/>
          </a:xfrm>
          <a:prstGeom prst="rect">
            <a:avLst/>
          </a:prstGeom>
        </p:spPr>
        <p:txBody>
          <a:bodyPr tIns="0" bIns="0"/>
          <a:lstStyle>
            <a:lvl1pPr marL="0" marR="0" indent="0" algn="l" defTabSz="457200" rtl="0" eaLnBrk="1" fontAlgn="auto" latinLnBrk="0" hangingPunct="1">
              <a:lnSpc>
                <a:spcPct val="100000"/>
              </a:lnSpc>
              <a:spcBef>
                <a:spcPct val="2000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69" name="Picture Placeholder 3"/>
          <p:cNvSpPr>
            <a:spLocks noGrp="1"/>
          </p:cNvSpPr>
          <p:nvPr>
            <p:ph type="pic" sz="quarter" idx="18" hasCustomPrompt="1"/>
          </p:nvPr>
        </p:nvSpPr>
        <p:spPr>
          <a:xfrm>
            <a:off x="884520" y="4580278"/>
            <a:ext cx="1289304" cy="1289304"/>
          </a:xfrm>
          <a:prstGeom prst="flowChartConnector">
            <a:avLst/>
          </a:prstGeom>
          <a:ln w="57150">
            <a:solidFill>
              <a:schemeClr val="bg1"/>
            </a:solidFill>
          </a:ln>
        </p:spPr>
        <p:txBody>
          <a:bodyPr/>
          <a:lstStyle>
            <a:lvl1pPr marL="0" indent="0">
              <a:buNone/>
              <a:defRPr>
                <a:solidFill>
                  <a:schemeClr val="bg1"/>
                </a:solidFill>
              </a:defRPr>
            </a:lvl1pPr>
          </a:lstStyle>
          <a:p>
            <a:r>
              <a:rPr lang="en-US" dirty="0"/>
              <a:t> </a:t>
            </a:r>
          </a:p>
        </p:txBody>
      </p:sp>
      <p:sp>
        <p:nvSpPr>
          <p:cNvPr id="70" name="Text Placeholder 6"/>
          <p:cNvSpPr>
            <a:spLocks noGrp="1"/>
          </p:cNvSpPr>
          <p:nvPr>
            <p:ph type="body" sz="quarter" idx="19" hasCustomPrompt="1"/>
          </p:nvPr>
        </p:nvSpPr>
        <p:spPr>
          <a:xfrm>
            <a:off x="2496847" y="4603614"/>
            <a:ext cx="7122563" cy="394877"/>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71" name="Text Placeholder 8"/>
          <p:cNvSpPr>
            <a:spLocks noGrp="1"/>
          </p:cNvSpPr>
          <p:nvPr>
            <p:ph type="body" sz="quarter" idx="20" hasCustomPrompt="1"/>
          </p:nvPr>
        </p:nvSpPr>
        <p:spPr>
          <a:xfrm>
            <a:off x="2496847" y="5008110"/>
            <a:ext cx="7122563" cy="822098"/>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2"/>
          <p:cNvSpPr>
            <a:spLocks noGrp="1"/>
          </p:cNvSpPr>
          <p:nvPr>
            <p:ph type="title" hasCustomPrompt="1"/>
          </p:nvPr>
        </p:nvSpPr>
        <p:spPr>
          <a:xfrm>
            <a:off x="550863" y="1"/>
            <a:ext cx="10805054" cy="2533369"/>
          </a:xfrm>
          <a:prstGeom prst="rect">
            <a:avLst/>
          </a:prstGeom>
        </p:spPr>
        <p:txBody>
          <a:bodyPr lIns="0" tIns="0" rIns="0" bIns="0" anchor="b" anchorCtr="0">
            <a:normAutofit/>
          </a:bodyPr>
          <a:lstStyle>
            <a:lvl1pPr algn="l">
              <a:defRPr sz="3600" b="1">
                <a:solidFill>
                  <a:schemeClr val="bg1"/>
                </a:solidFill>
                <a:latin typeface="+mj-lt"/>
              </a:defRPr>
            </a:lvl1pPr>
          </a:lstStyle>
          <a:p>
            <a:r>
              <a:rPr lang="en-US" dirty="0"/>
              <a:t>Insert Title Here</a:t>
            </a:r>
            <a:br>
              <a:rPr lang="en-US" dirty="0"/>
            </a:br>
            <a:r>
              <a:rPr lang="en-US" dirty="0"/>
              <a:t>(150 character limit)</a:t>
            </a:r>
          </a:p>
        </p:txBody>
      </p:sp>
      <p:sp>
        <p:nvSpPr>
          <p:cNvPr id="5" name="Text Placeholder 4"/>
          <p:cNvSpPr>
            <a:spLocks noGrp="1"/>
          </p:cNvSpPr>
          <p:nvPr>
            <p:ph type="body" sz="quarter" idx="10" hasCustomPrompt="1"/>
          </p:nvPr>
        </p:nvSpPr>
        <p:spPr>
          <a:xfrm>
            <a:off x="550863" y="2837137"/>
            <a:ext cx="10805054" cy="716808"/>
          </a:xfrm>
          <a:prstGeom prst="rect">
            <a:avLst/>
          </a:prstGeom>
        </p:spPr>
        <p:txBody>
          <a:bodyPr lIns="0" tIns="0" rIns="0" bIns="0">
            <a:normAutofit/>
          </a:bodyPr>
          <a:lstStyle>
            <a:lvl1pPr marL="0" indent="0" algn="l">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550863" y="3553946"/>
            <a:ext cx="10805054" cy="273605"/>
          </a:xfrm>
          <a:prstGeom prst="rect">
            <a:avLst/>
          </a:prstGeom>
        </p:spPr>
        <p:txBody>
          <a:bodyPr lIns="0" tIns="0" rIns="0" bIns="0">
            <a:normAutofit/>
          </a:bodyPr>
          <a:lstStyle>
            <a:lvl1pPr marL="0" indent="0" algn="l">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550863" y="3827551"/>
            <a:ext cx="10805054" cy="403785"/>
          </a:xfrm>
          <a:prstGeom prst="rect">
            <a:avLst/>
          </a:prstGeom>
        </p:spPr>
        <p:txBody>
          <a:bodyPr lIns="0" tIns="0" rIns="0" bIns="0">
            <a:normAutofit/>
          </a:bodyPr>
          <a:lstStyle>
            <a:lvl1pPr marL="0" indent="0" algn="l">
              <a:buNone/>
              <a:defRPr sz="1800">
                <a:solidFill>
                  <a:schemeClr val="bg1"/>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581731" y="5193792"/>
            <a:ext cx="1193800" cy="952500"/>
          </a:xfrm>
          <a:prstGeom prst="rect">
            <a:avLst/>
          </a:prstGeom>
        </p:spPr>
      </p:pic>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1"/>
            <a:ext cx="12192000" cy="6857999"/>
          </a:xfrm>
          <a:prstGeom prst="rect">
            <a:avLst/>
          </a:prstGeom>
        </p:spPr>
      </p:pic>
      <p:sp>
        <p:nvSpPr>
          <p:cNvPr id="56" name="Arc 55"/>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57" name="Straight Connector 56"/>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2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4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38" name="Picture 3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4" name="Slide Number Placeholder 5"/>
          <p:cNvSpPr txBox="1">
            <a:spLocks/>
          </p:cNvSpPr>
          <p:nvPr userDrawn="1"/>
        </p:nvSpPr>
        <p:spPr>
          <a:xfrm>
            <a:off x="1149013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cxnSp>
        <p:nvCxnSpPr>
          <p:cNvPr id="55" name="Straight Connector 54"/>
          <p:cNvCxnSpPr>
            <a:endCxn id="56" idx="0"/>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1" name="Oval 30"/>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2" name="Oval 31"/>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59617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6845"/>
            <a:ext cx="12192000" cy="6844311"/>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0366"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8" name="Arc 37"/>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43" name="Straight Connector 42"/>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47"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48"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1"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2"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3"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54"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55"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56"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59" name="Straight Connector 58"/>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940876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9043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741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782115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9" name="Picture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30"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7" name="Oval 26"/>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800979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tretch>
            <a:fillRect/>
          </a:stretch>
        </p:blipFill>
        <p:spPr>
          <a:xfrm>
            <a:off x="0" y="0"/>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628110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3" name="Title 2"/>
          <p:cNvSpPr>
            <a:spLocks noGrp="1"/>
          </p:cNvSpPr>
          <p:nvPr>
            <p:ph type="title" hasCustomPrompt="1"/>
          </p:nvPr>
        </p:nvSpPr>
        <p:spPr>
          <a:xfrm>
            <a:off x="790387" y="490636"/>
            <a:ext cx="10515600" cy="1325563"/>
          </a:xfrm>
          <a:prstGeom prst="rect">
            <a:avLst/>
          </a:prstGeom>
        </p:spPr>
        <p:txBody>
          <a:bodyPr anchor="b" anchorCtr="0"/>
          <a:lstStyle>
            <a:lvl1pPr>
              <a:defRPr>
                <a:solidFill>
                  <a:schemeClr val="bg1"/>
                </a:solidFill>
                <a:latin typeface="+mj-lt"/>
              </a:defRPr>
            </a:lvl1pPr>
          </a:lstStyle>
          <a:p>
            <a:r>
              <a:rPr lang="en-US" dirty="0"/>
              <a:t>Presenters (option)</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9" name="Slide Number Placeholder 5"/>
          <p:cNvSpPr txBox="1">
            <a:spLocks/>
          </p:cNvSpPr>
          <p:nvPr userDrawn="1"/>
        </p:nvSpPr>
        <p:spPr>
          <a:xfrm>
            <a:off x="1149774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63" name="Arc 62"/>
          <p:cNvSpPr/>
          <p:nvPr userDrawn="1"/>
        </p:nvSpPr>
        <p:spPr>
          <a:xfrm rot="16200000">
            <a:off x="556353" y="1877113"/>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64" name="Straight Connector 63"/>
          <p:cNvCxnSpPr/>
          <p:nvPr userDrawn="1"/>
        </p:nvCxnSpPr>
        <p:spPr>
          <a:xfrm flipH="1">
            <a:off x="616655" y="187566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Picture Placeholder 3"/>
          <p:cNvSpPr>
            <a:spLocks noGrp="1"/>
          </p:cNvSpPr>
          <p:nvPr>
            <p:ph type="pic" sz="quarter" idx="10" hasCustomPrompt="1"/>
          </p:nvPr>
        </p:nvSpPr>
        <p:spPr>
          <a:xfrm>
            <a:off x="913739" y="2088493"/>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6" name="Picture Placeholder 3"/>
          <p:cNvSpPr>
            <a:spLocks noGrp="1"/>
          </p:cNvSpPr>
          <p:nvPr>
            <p:ph type="pic" sz="quarter" idx="11" hasCustomPrompt="1"/>
          </p:nvPr>
        </p:nvSpPr>
        <p:spPr>
          <a:xfrm>
            <a:off x="914404" y="3514162"/>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67" name="Text Placeholder 6"/>
          <p:cNvSpPr>
            <a:spLocks noGrp="1"/>
          </p:cNvSpPr>
          <p:nvPr>
            <p:ph type="body" sz="quarter" idx="12" hasCustomPrompt="1"/>
          </p:nvPr>
        </p:nvSpPr>
        <p:spPr>
          <a:xfrm>
            <a:off x="2210778" y="1951273"/>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8" name="Text Placeholder 6"/>
          <p:cNvSpPr>
            <a:spLocks noGrp="1"/>
          </p:cNvSpPr>
          <p:nvPr>
            <p:ph type="body" sz="quarter" idx="14" hasCustomPrompt="1"/>
          </p:nvPr>
        </p:nvSpPr>
        <p:spPr>
          <a:xfrm>
            <a:off x="2210778" y="3385622"/>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69" name="Text Placeholder 8"/>
          <p:cNvSpPr>
            <a:spLocks noGrp="1"/>
          </p:cNvSpPr>
          <p:nvPr>
            <p:ph type="body" sz="quarter" idx="16" hasCustomPrompt="1"/>
          </p:nvPr>
        </p:nvSpPr>
        <p:spPr>
          <a:xfrm>
            <a:off x="2210778" y="2364733"/>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0" name="Text Placeholder 8"/>
          <p:cNvSpPr>
            <a:spLocks noGrp="1"/>
          </p:cNvSpPr>
          <p:nvPr>
            <p:ph type="body" sz="quarter" idx="17" hasCustomPrompt="1"/>
          </p:nvPr>
        </p:nvSpPr>
        <p:spPr>
          <a:xfrm>
            <a:off x="2210778" y="3790119"/>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71" name="Picture Placeholder 3"/>
          <p:cNvSpPr>
            <a:spLocks noGrp="1"/>
          </p:cNvSpPr>
          <p:nvPr>
            <p:ph type="pic" sz="quarter" idx="18" hasCustomPrompt="1"/>
          </p:nvPr>
        </p:nvSpPr>
        <p:spPr>
          <a:xfrm>
            <a:off x="914404" y="4948515"/>
            <a:ext cx="950976" cy="950976"/>
          </a:xfrm>
          <a:prstGeom prst="flowChartConnector">
            <a:avLst/>
          </a:prstGeom>
          <a:ln w="28575">
            <a:solidFill>
              <a:schemeClr val="bg1"/>
            </a:solidFill>
          </a:ln>
        </p:spPr>
        <p:txBody>
          <a:bodyPr/>
          <a:lstStyle>
            <a:lvl1pPr marL="0" indent="0">
              <a:buNone/>
              <a:defRPr>
                <a:solidFill>
                  <a:schemeClr val="bg1"/>
                </a:solidFill>
              </a:defRPr>
            </a:lvl1pPr>
          </a:lstStyle>
          <a:p>
            <a:r>
              <a:rPr lang="en-US" dirty="0"/>
              <a:t> </a:t>
            </a:r>
          </a:p>
        </p:txBody>
      </p:sp>
      <p:sp>
        <p:nvSpPr>
          <p:cNvPr id="72" name="Text Placeholder 6"/>
          <p:cNvSpPr>
            <a:spLocks noGrp="1"/>
          </p:cNvSpPr>
          <p:nvPr>
            <p:ph type="body" sz="quarter" idx="19" hasCustomPrompt="1"/>
          </p:nvPr>
        </p:nvSpPr>
        <p:spPr>
          <a:xfrm>
            <a:off x="2210778" y="4819976"/>
            <a:ext cx="7122563" cy="394877"/>
          </a:xfrm>
          <a:prstGeom prst="rect">
            <a:avLst/>
          </a:prstGeom>
        </p:spPr>
        <p:txBody>
          <a:bodyPr/>
          <a:lstStyle>
            <a:lvl1pPr marL="0" indent="0">
              <a:buNone/>
              <a:defRPr sz="22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73" name="Text Placeholder 8"/>
          <p:cNvSpPr>
            <a:spLocks noGrp="1"/>
          </p:cNvSpPr>
          <p:nvPr>
            <p:ph type="body" sz="quarter" idx="20" hasCustomPrompt="1"/>
          </p:nvPr>
        </p:nvSpPr>
        <p:spPr>
          <a:xfrm>
            <a:off x="2210778" y="5224472"/>
            <a:ext cx="7122563" cy="914400"/>
          </a:xfrm>
          <a:prstGeom prst="rect">
            <a:avLst/>
          </a:prstGeom>
        </p:spPr>
        <p:txBody>
          <a:bodyPr tIns="0" bIns="0"/>
          <a:lstStyle>
            <a:lvl1pPr marL="0" indent="0">
              <a:buFontTx/>
              <a:buNone/>
              <a:defRPr sz="22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cxnSp>
        <p:nvCxnSpPr>
          <p:cNvPr id="76" name="Straight Connector 75"/>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557799" y="1936549"/>
            <a:ext cx="0" cy="434227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5" name="Oval 24"/>
          <p:cNvSpPr/>
          <p:nvPr userDrawn="1"/>
        </p:nvSpPr>
        <p:spPr>
          <a:xfrm>
            <a:off x="536845"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6" name="Oval 25"/>
          <p:cNvSpPr/>
          <p:nvPr userDrawn="1"/>
        </p:nvSpPr>
        <p:spPr>
          <a:xfrm flipH="1">
            <a:off x="11619649" y="185283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14601"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0166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5"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Oval 2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8" name="Straight Connector 27"/>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Oval 30"/>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7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6844"/>
            <a:ext cx="12192000" cy="6844311"/>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747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22" name="Title 2"/>
          <p:cNvSpPr>
            <a:spLocks noGrp="1"/>
          </p:cNvSpPr>
          <p:nvPr>
            <p:ph type="title" hasCustomPrompt="1"/>
          </p:nvPr>
        </p:nvSpPr>
        <p:spPr>
          <a:xfrm>
            <a:off x="2228479" y="2982823"/>
            <a:ext cx="9385035" cy="1325563"/>
          </a:xfrm>
          <a:prstGeom prst="rect">
            <a:avLst/>
          </a:prstGeom>
        </p:spPr>
        <p:txBody>
          <a:bodyPr lIns="0" tIns="0" rIns="0" bIns="0" anchor="b" anchorCtr="0">
            <a:normAutofit/>
          </a:bodyPr>
          <a:lstStyle>
            <a:lvl1pPr algn="l">
              <a:defRPr sz="3600" b="1">
                <a:solidFill>
                  <a:schemeClr val="accent6">
                    <a:lumMod val="50000"/>
                  </a:schemeClr>
                </a:solidFill>
                <a:latin typeface="+mj-lt"/>
              </a:defRPr>
            </a:lvl1pPr>
          </a:lstStyle>
          <a:p>
            <a:r>
              <a:rPr lang="en-US" dirty="0"/>
              <a:t>Insert Title Here </a:t>
            </a:r>
            <a:br>
              <a:rPr lang="en-US" dirty="0"/>
            </a:br>
            <a:r>
              <a:rPr lang="en-US" dirty="0"/>
              <a:t>(150 character limit)</a:t>
            </a:r>
          </a:p>
        </p:txBody>
      </p:sp>
      <p:sp>
        <p:nvSpPr>
          <p:cNvPr id="24" name="Oval 23"/>
          <p:cNvSpPr/>
          <p:nvPr userDrawn="1"/>
        </p:nvSpPr>
        <p:spPr>
          <a:xfrm>
            <a:off x="1825043"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5" name="Straight Connector 24"/>
          <p:cNvCxnSpPr/>
          <p:nvPr userDrawn="1"/>
        </p:nvCxnSpPr>
        <p:spPr>
          <a:xfrm flipH="1">
            <a:off x="6353" y="6124511"/>
            <a:ext cx="179387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1892734" y="6124511"/>
            <a:ext cx="972078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userDrawn="1"/>
        </p:nvSpPr>
        <p:spPr>
          <a:xfrm flipH="1">
            <a:off x="11642081"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Oval 27"/>
          <p:cNvSpPr/>
          <p:nvPr userDrawn="1"/>
        </p:nvSpPr>
        <p:spPr>
          <a:xfrm flipH="1">
            <a:off x="11642081" y="442020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9" name="Straight Connector 28"/>
          <p:cNvCxnSpPr/>
          <p:nvPr userDrawn="1"/>
        </p:nvCxnSpPr>
        <p:spPr>
          <a:xfrm flipV="1">
            <a:off x="1849172" y="4504860"/>
            <a:ext cx="0" cy="1577924"/>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0" name="Arc 29"/>
          <p:cNvSpPr/>
          <p:nvPr userDrawn="1"/>
        </p:nvSpPr>
        <p:spPr>
          <a:xfrm rot="16200000">
            <a:off x="1847726" y="4445424"/>
            <a:ext cx="121764" cy="118872"/>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p>
        </p:txBody>
      </p:sp>
      <p:cxnSp>
        <p:nvCxnSpPr>
          <p:cNvPr id="31" name="Straight Connector 30"/>
          <p:cNvCxnSpPr/>
          <p:nvPr userDrawn="1"/>
        </p:nvCxnSpPr>
        <p:spPr>
          <a:xfrm flipH="1">
            <a:off x="1899083" y="4443978"/>
            <a:ext cx="9714432"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2" name="Text Placeholder 4"/>
          <p:cNvSpPr>
            <a:spLocks noGrp="1"/>
          </p:cNvSpPr>
          <p:nvPr>
            <p:ph type="body" sz="quarter" idx="10" hasCustomPrompt="1"/>
          </p:nvPr>
        </p:nvSpPr>
        <p:spPr>
          <a:xfrm>
            <a:off x="2228479" y="4612153"/>
            <a:ext cx="9385035" cy="578412"/>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33" name="Text Placeholder 4"/>
          <p:cNvSpPr>
            <a:spLocks noGrp="1"/>
          </p:cNvSpPr>
          <p:nvPr>
            <p:ph type="body" sz="quarter" idx="11" hasCustomPrompt="1"/>
          </p:nvPr>
        </p:nvSpPr>
        <p:spPr>
          <a:xfrm>
            <a:off x="2228479" y="5199656"/>
            <a:ext cx="9385035" cy="390521"/>
          </a:xfrm>
          <a:prstGeom prst="rect">
            <a:avLst/>
          </a:prstGeom>
        </p:spPr>
        <p:txBody>
          <a:bodyPr lIns="0" tIns="0" rIns="0" bIns="0" anchor="b" anchorCtr="0">
            <a:normAutofit/>
          </a:bodyPr>
          <a:lstStyle>
            <a:lvl1pPr marL="0" indent="0" algn="l">
              <a:buNone/>
              <a:defRPr sz="1800">
                <a:solidFill>
                  <a:schemeClr val="accent6">
                    <a:lumMod val="50000"/>
                  </a:schemeClr>
                </a:solidFill>
              </a:defRPr>
            </a:lvl1pPr>
          </a:lstStyle>
          <a:p>
            <a:pPr lvl="0"/>
            <a:r>
              <a:rPr lang="en-US" dirty="0"/>
              <a:t>Event Name</a:t>
            </a:r>
          </a:p>
        </p:txBody>
      </p:sp>
      <p:sp>
        <p:nvSpPr>
          <p:cNvPr id="34" name="Text Placeholder 4"/>
          <p:cNvSpPr>
            <a:spLocks noGrp="1"/>
          </p:cNvSpPr>
          <p:nvPr>
            <p:ph type="body" sz="quarter" idx="12" hasCustomPrompt="1"/>
          </p:nvPr>
        </p:nvSpPr>
        <p:spPr>
          <a:xfrm>
            <a:off x="2228479" y="5602567"/>
            <a:ext cx="9385035" cy="403785"/>
          </a:xfrm>
          <a:prstGeom prst="rect">
            <a:avLst/>
          </a:prstGeom>
        </p:spPr>
        <p:txBody>
          <a:bodyPr lIns="0" tIns="0" rIns="0" bIns="0">
            <a:normAutofit/>
          </a:bodyPr>
          <a:lstStyle>
            <a:lvl1pPr marL="0" indent="0" algn="l">
              <a:buNone/>
              <a:defRPr sz="1800">
                <a:solidFill>
                  <a:schemeClr val="accent6">
                    <a:lumMod val="50000"/>
                  </a:schemeClr>
                </a:solidFill>
              </a:defRPr>
            </a:lvl1pPr>
          </a:lstStyle>
          <a:p>
            <a:pPr lvl="0"/>
            <a:r>
              <a:rPr lang="en-US" dirty="0"/>
              <a:t>DD Month 2017</a:t>
            </a:r>
          </a:p>
        </p:txBody>
      </p:sp>
      <p:pic>
        <p:nvPicPr>
          <p:cNvPr id="35" name="Picture 34"/>
          <p:cNvPicPr>
            <a:picLocks noChangeAspect="1"/>
          </p:cNvPicPr>
          <p:nvPr userDrawn="1"/>
        </p:nvPicPr>
        <p:blipFill>
          <a:blip r:embed="rId2"/>
          <a:stretch>
            <a:fillRect/>
          </a:stretch>
        </p:blipFill>
        <p:spPr>
          <a:xfrm>
            <a:off x="326395" y="4874480"/>
            <a:ext cx="1189829" cy="951863"/>
          </a:xfrm>
          <a:prstGeom prst="rect">
            <a:avLst/>
          </a:prstGeom>
        </p:spPr>
      </p:pic>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784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139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388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020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0" y="0"/>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8425"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43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3.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stretch>
            <a:fillRect/>
          </a:stretch>
        </p:blipFill>
        <p:spPr>
          <a:xfrm>
            <a:off x="-3" y="-1"/>
            <a:ext cx="12192000" cy="6857999"/>
          </a:xfrm>
          <a:prstGeom prst="rect">
            <a:avLst/>
          </a:prstGeom>
        </p:spPr>
      </p:pic>
      <p:sp>
        <p:nvSpPr>
          <p:cNvPr id="5" name="Title 4"/>
          <p:cNvSpPr>
            <a:spLocks noGrp="1"/>
          </p:cNvSpPr>
          <p:nvPr>
            <p:ph type="title" hasCustomPrompt="1"/>
          </p:nvPr>
        </p:nvSpPr>
        <p:spPr>
          <a:xfrm>
            <a:off x="416306" y="42394"/>
            <a:ext cx="10547350" cy="531346"/>
          </a:xfrm>
          <a:prstGeom prst="rect">
            <a:avLst/>
          </a:prstGeom>
        </p:spPr>
        <p:txBody>
          <a:bodyPr/>
          <a:lstStyle>
            <a:lvl1pPr>
              <a:defRPr>
                <a:solidFill>
                  <a:schemeClr val="bg1"/>
                </a:solidFill>
                <a:latin typeface="+mj-lt"/>
              </a:defRPr>
            </a:lvl1pPr>
          </a:lstStyle>
          <a:p>
            <a:r>
              <a:rPr lang="en-US" dirty="0"/>
              <a:t>Presenters Section Divider (no photo)</a:t>
            </a:r>
          </a:p>
        </p:txBody>
      </p:sp>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5760" y="6462763"/>
            <a:ext cx="365760" cy="291830"/>
          </a:xfrm>
          <a:prstGeom prst="rect">
            <a:avLst/>
          </a:prstGeom>
        </p:spPr>
      </p:pic>
      <p:sp>
        <p:nvSpPr>
          <p:cNvPr id="22"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7" name="Text Placeholder 6"/>
          <p:cNvSpPr>
            <a:spLocks noGrp="1"/>
          </p:cNvSpPr>
          <p:nvPr>
            <p:ph type="body" sz="quarter" idx="12" hasCustomPrompt="1"/>
          </p:nvPr>
        </p:nvSpPr>
        <p:spPr>
          <a:xfrm>
            <a:off x="556890" y="131478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556890" y="2784995"/>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9" name="Text Placeholder 8"/>
          <p:cNvSpPr>
            <a:spLocks noGrp="1"/>
          </p:cNvSpPr>
          <p:nvPr>
            <p:ph type="body" sz="quarter" idx="16" hasCustomPrompt="1"/>
          </p:nvPr>
        </p:nvSpPr>
        <p:spPr>
          <a:xfrm>
            <a:off x="556890" y="1728243"/>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556890" y="3189491"/>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Text Placeholder 6"/>
          <p:cNvSpPr>
            <a:spLocks noGrp="1"/>
          </p:cNvSpPr>
          <p:nvPr>
            <p:ph type="body" sz="quarter" idx="18" hasCustomPrompt="1"/>
          </p:nvPr>
        </p:nvSpPr>
        <p:spPr>
          <a:xfrm>
            <a:off x="556890" y="4228313"/>
            <a:ext cx="9399909" cy="394877"/>
          </a:xfrm>
          <a:prstGeom prst="rect">
            <a:avLst/>
          </a:prstGeom>
        </p:spPr>
        <p:txBody>
          <a:bodyPr/>
          <a:lstStyle>
            <a:lvl1pPr marL="0" indent="0">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3" name="Text Placeholder 8"/>
          <p:cNvSpPr>
            <a:spLocks noGrp="1"/>
          </p:cNvSpPr>
          <p:nvPr>
            <p:ph type="body" sz="quarter" idx="19" hasCustomPrompt="1"/>
          </p:nvPr>
        </p:nvSpPr>
        <p:spPr>
          <a:xfrm>
            <a:off x="556890" y="4632809"/>
            <a:ext cx="9399909" cy="914400"/>
          </a:xfrm>
          <a:prstGeom prst="rect">
            <a:avLst/>
          </a:prstGeom>
        </p:spPr>
        <p:txBody>
          <a:bodyPr tIns="0" bIns="0"/>
          <a:lstStyle>
            <a:lvl1pPr marL="0" indent="0">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4" name="Oval 33"/>
          <p:cNvSpPr/>
          <p:nvPr userDrawn="1"/>
        </p:nvSpPr>
        <p:spPr>
          <a:xfrm>
            <a:off x="533670" y="585223"/>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533670"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3230"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616655" y="6320547"/>
            <a:ext cx="109572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06949" y="6297687"/>
            <a:ext cx="45720" cy="4572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1" name="Straight Connector 40"/>
          <p:cNvCxnSpPr/>
          <p:nvPr userDrawn="1"/>
        </p:nvCxnSpPr>
        <p:spPr>
          <a:xfrm>
            <a:off x="11696282" y="6320547"/>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86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gage with ICANN White">
    <p:spTree>
      <p:nvGrpSpPr>
        <p:cNvPr id="1" name=""/>
        <p:cNvGrpSpPr/>
        <p:nvPr/>
      </p:nvGrpSpPr>
      <p:grpSpPr>
        <a:xfrm>
          <a:off x="0" y="0"/>
          <a:ext cx="0" cy="0"/>
          <a:chOff x="0" y="0"/>
          <a:chExt cx="0" cy="0"/>
        </a:xfrm>
      </p:grpSpPr>
      <p:sp>
        <p:nvSpPr>
          <p:cNvPr id="3" name="Rectangle 2"/>
          <p:cNvSpPr/>
          <p:nvPr userDrawn="1"/>
        </p:nvSpPr>
        <p:spPr>
          <a:xfrm>
            <a:off x="3084875" y="685225"/>
            <a:ext cx="9107124"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3391319" y="1552703"/>
            <a:ext cx="880067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3391319" y="1049145"/>
            <a:ext cx="6974253"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2" y="685225"/>
            <a:ext cx="2977273"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30" name="Text Placeholder 29"/>
          <p:cNvSpPr>
            <a:spLocks noGrp="1"/>
          </p:cNvSpPr>
          <p:nvPr>
            <p:ph type="body" sz="quarter" idx="10" hasCustomPrompt="1"/>
          </p:nvPr>
        </p:nvSpPr>
        <p:spPr>
          <a:xfrm>
            <a:off x="3391319" y="1865312"/>
            <a:ext cx="796459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420624" y="42394"/>
            <a:ext cx="10547350" cy="531346"/>
          </a:xfrm>
          <a:prstGeom prst="rect">
            <a:avLst/>
          </a:prstGeom>
          <a:noFill/>
        </p:spPr>
        <p:txBody>
          <a:bodyPr lIns="91440" tIns="45720" rIns="91440" bIns="45720"/>
          <a:lstStyle>
            <a:lvl1pPr>
              <a:defRPr>
                <a:solidFill>
                  <a:schemeClr val="accent6">
                    <a:lumMod val="50000"/>
                  </a:schemeClr>
                </a:solidFill>
              </a:defRPr>
            </a:lvl1pPr>
          </a:lstStyle>
          <a:p>
            <a:r>
              <a:rPr lang="en-US" dirty="0"/>
              <a:t>Engage with ICANN</a:t>
            </a:r>
          </a:p>
        </p:txBody>
      </p:sp>
      <p:pic>
        <p:nvPicPr>
          <p:cNvPr id="32" name="Picture 31"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392" y="856105"/>
            <a:ext cx="1962493" cy="1523172"/>
          </a:xfrm>
          <a:prstGeom prst="rect">
            <a:avLst/>
          </a:prstGeom>
        </p:spPr>
      </p:pic>
      <p:grpSp>
        <p:nvGrpSpPr>
          <p:cNvPr id="33" name="Group 32"/>
          <p:cNvGrpSpPr/>
          <p:nvPr userDrawn="1"/>
        </p:nvGrpSpPr>
        <p:grpSpPr>
          <a:xfrm>
            <a:off x="3402135" y="4228306"/>
            <a:ext cx="3416667" cy="365760"/>
            <a:chOff x="5325979" y="4715893"/>
            <a:chExt cx="3416667" cy="365760"/>
          </a:xfrm>
        </p:grpSpPr>
        <p:sp>
          <p:nvSpPr>
            <p:cNvPr id="34"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flickr.com/icann</a:t>
              </a:r>
            </a:p>
          </p:txBody>
        </p:sp>
        <p:pic>
          <p:nvPicPr>
            <p:cNvPr id="35" name="Picture 34" descr="1420947842_social_style_3_flikr-128.png">
              <a:hlinkClick r:id="rId3" action="ppaction://hlinkfile"/>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6" name="Group 35"/>
          <p:cNvGrpSpPr/>
          <p:nvPr userDrawn="1"/>
        </p:nvGrpSpPr>
        <p:grpSpPr>
          <a:xfrm>
            <a:off x="3402135" y="4726326"/>
            <a:ext cx="3636602" cy="365760"/>
            <a:chOff x="1235726" y="5571713"/>
            <a:chExt cx="3636602" cy="365760"/>
          </a:xfrm>
        </p:grpSpPr>
        <p:sp>
          <p:nvSpPr>
            <p:cNvPr id="37"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linkedin/company/icann</a:t>
              </a:r>
            </a:p>
          </p:txBody>
        </p:sp>
        <p:pic>
          <p:nvPicPr>
            <p:cNvPr id="38" name="Picture 37" descr="1420948164_social_style_3_in-128.png">
              <a:hlinkClick r:id="rId5" action="ppaction://hlinkfile"/>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9" name="Group 38"/>
          <p:cNvGrpSpPr/>
          <p:nvPr userDrawn="1"/>
        </p:nvGrpSpPr>
        <p:grpSpPr>
          <a:xfrm>
            <a:off x="3402135" y="2734246"/>
            <a:ext cx="2809587" cy="365760"/>
            <a:chOff x="1235726" y="3073176"/>
            <a:chExt cx="2809587" cy="365760"/>
          </a:xfrm>
        </p:grpSpPr>
        <p:sp>
          <p:nvSpPr>
            <p:cNvPr id="40"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@icann</a:t>
              </a:r>
            </a:p>
          </p:txBody>
        </p:sp>
        <p:pic>
          <p:nvPicPr>
            <p:cNvPr id="41" name="Picture 40" descr="1420948433_social_style_3_twiter-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2" name="Group 41"/>
          <p:cNvGrpSpPr/>
          <p:nvPr userDrawn="1"/>
        </p:nvGrpSpPr>
        <p:grpSpPr>
          <a:xfrm>
            <a:off x="3402135" y="3232266"/>
            <a:ext cx="3730320" cy="365760"/>
            <a:chOff x="1235727" y="3892739"/>
            <a:chExt cx="3730320" cy="365760"/>
          </a:xfrm>
        </p:grpSpPr>
        <p:sp>
          <p:nvSpPr>
            <p:cNvPr id="43"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facebook.com/icannorg </a:t>
              </a:r>
            </a:p>
          </p:txBody>
        </p:sp>
        <p:pic>
          <p:nvPicPr>
            <p:cNvPr id="44" name="Picture 43" descr="1420948141_social_style_3_facebook-128.png">
              <a:hlinkClick r:id="rId9" action="ppaction://hlinkfile"/>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5" name="Group 44"/>
          <p:cNvGrpSpPr/>
          <p:nvPr userDrawn="1"/>
        </p:nvGrpSpPr>
        <p:grpSpPr>
          <a:xfrm>
            <a:off x="3402135" y="3730286"/>
            <a:ext cx="3636602" cy="365760"/>
            <a:chOff x="1235726" y="4721075"/>
            <a:chExt cx="3636602" cy="365760"/>
          </a:xfrm>
        </p:grpSpPr>
        <p:pic>
          <p:nvPicPr>
            <p:cNvPr id="46" name="Picture 45" descr="1420948149_social_style_3_youtube-128.png">
              <a:hlinkClick r:id="rId11" action="ppaction://hlinkfile"/>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7"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youtube.com/icannnews</a:t>
              </a:r>
            </a:p>
          </p:txBody>
        </p:sp>
      </p:grpSp>
      <p:grpSp>
        <p:nvGrpSpPr>
          <p:cNvPr id="48" name="Group 47"/>
          <p:cNvGrpSpPr/>
          <p:nvPr userDrawn="1"/>
        </p:nvGrpSpPr>
        <p:grpSpPr>
          <a:xfrm>
            <a:off x="3402135" y="5722367"/>
            <a:ext cx="2586167" cy="365760"/>
            <a:chOff x="5325979" y="3073176"/>
            <a:chExt cx="2586167" cy="365760"/>
          </a:xfrm>
        </p:grpSpPr>
        <p:sp>
          <p:nvSpPr>
            <p:cNvPr id="49"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soundcloud/icann</a:t>
              </a:r>
            </a:p>
          </p:txBody>
        </p:sp>
        <p:pic>
          <p:nvPicPr>
            <p:cNvPr id="50" name="Picture 4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1" name="Group 50"/>
          <p:cNvGrpSpPr/>
          <p:nvPr userDrawn="1"/>
        </p:nvGrpSpPr>
        <p:grpSpPr>
          <a:xfrm>
            <a:off x="3402135" y="5224346"/>
            <a:ext cx="3416667" cy="365760"/>
            <a:chOff x="5325979" y="5571713"/>
            <a:chExt cx="3416667" cy="365760"/>
          </a:xfrm>
        </p:grpSpPr>
        <p:sp>
          <p:nvSpPr>
            <p:cNvPr id="52"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rPr>
                <a:t>slideshare/icannpresentations</a:t>
              </a:r>
            </a:p>
          </p:txBody>
        </p:sp>
        <p:pic>
          <p:nvPicPr>
            <p:cNvPr id="53" name="Picture 52" descr="1420948164_social_style_3_in-128.png">
              <a:hlinkClick r:id="rId5" action="ppaction://hlinkfile"/>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5972573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12192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 name="Text Placeholder 32"/>
          <p:cNvSpPr txBox="1">
            <a:spLocks/>
          </p:cNvSpPr>
          <p:nvPr userDrawn="1"/>
        </p:nvSpPr>
        <p:spPr bwMode="auto">
          <a:xfrm>
            <a:off x="2921748" y="2425013"/>
            <a:ext cx="8440953"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498950" y="862602"/>
            <a:ext cx="9870957"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52732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mn-lt"/>
            </a:endParaRPr>
          </a:p>
        </p:txBody>
      </p:sp>
      <p:cxnSp>
        <p:nvCxnSpPr>
          <p:cNvPr id="34" name="Straight Connector 33"/>
          <p:cNvCxnSpPr/>
          <p:nvPr userDrawn="1"/>
        </p:nvCxnSpPr>
        <p:spPr>
          <a:xfrm flipH="1">
            <a:off x="3230" y="608083"/>
            <a:ext cx="49571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616656" y="608083"/>
            <a:ext cx="11575344"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a:off x="2421943"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flipH="1">
            <a:off x="1" y="6320453"/>
            <a:ext cx="23872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2504929" y="6320453"/>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11615191"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42" name="Straight Connector 41"/>
          <p:cNvCxnSpPr>
            <a:endCxn id="43" idx="0"/>
          </p:cNvCxnSpPr>
          <p:nvPr userDrawn="1"/>
        </p:nvCxnSpPr>
        <p:spPr>
          <a:xfrm flipV="1">
            <a:off x="2446072" y="2281331"/>
            <a:ext cx="0" cy="3976594"/>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2444626" y="2221895"/>
            <a:ext cx="121764" cy="118872"/>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mn-lt"/>
            </a:endParaRPr>
          </a:p>
        </p:txBody>
      </p:sp>
      <p:cxnSp>
        <p:nvCxnSpPr>
          <p:cNvPr id="44" name="Straight Connector 43"/>
          <p:cNvCxnSpPr/>
          <p:nvPr userDrawn="1"/>
        </p:nvCxnSpPr>
        <p:spPr>
          <a:xfrm flipH="1">
            <a:off x="2504929" y="2220449"/>
            <a:ext cx="90658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11700996" y="6320453"/>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420624" y="42394"/>
            <a:ext cx="11808013" cy="531346"/>
          </a:xfrm>
          <a:prstGeom prst="rect">
            <a:avLst/>
          </a:prstGeom>
        </p:spPr>
        <p:txBody>
          <a:bodyPr lIns="91440" tIns="45720" rIns="91440" bIns="4572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pic>
        <p:nvPicPr>
          <p:cNvPr id="22" name="Picture 21"/>
          <p:cNvPicPr>
            <a:picLocks noChangeAspect="1"/>
          </p:cNvPicPr>
          <p:nvPr userDrawn="1"/>
        </p:nvPicPr>
        <p:blipFill>
          <a:blip r:embed="rId2"/>
          <a:stretch>
            <a:fillRect/>
          </a:stretch>
        </p:blipFill>
        <p:spPr>
          <a:xfrm>
            <a:off x="2826932" y="1039938"/>
            <a:ext cx="4287549" cy="760694"/>
          </a:xfrm>
          <a:prstGeom prst="rect">
            <a:avLst/>
          </a:prstGeom>
        </p:spPr>
      </p:pic>
      <p:pic>
        <p:nvPicPr>
          <p:cNvPr id="23" name="Picture 22"/>
          <p:cNvPicPr>
            <a:picLocks noChangeAspect="1"/>
          </p:cNvPicPr>
          <p:nvPr userDrawn="1"/>
        </p:nvPicPr>
        <p:blipFill>
          <a:blip r:embed="rId3"/>
          <a:stretch>
            <a:fillRect/>
          </a:stretch>
        </p:blipFill>
        <p:spPr>
          <a:xfrm>
            <a:off x="2919709" y="2853692"/>
            <a:ext cx="3149229" cy="3236708"/>
          </a:xfrm>
          <a:prstGeom prst="rect">
            <a:avLst/>
          </a:prstGeom>
        </p:spPr>
      </p:pic>
      <p:sp>
        <p:nvSpPr>
          <p:cNvPr id="24"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51" name="Oval 50"/>
          <p:cNvSpPr/>
          <p:nvPr userDrawn="1"/>
        </p:nvSpPr>
        <p:spPr>
          <a:xfrm flipH="1">
            <a:off x="11615191"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52" name="Straight Connector 51"/>
          <p:cNvCxnSpPr/>
          <p:nvPr userDrawn="1"/>
        </p:nvCxnSpPr>
        <p:spPr>
          <a:xfrm flipH="1">
            <a:off x="11700996" y="2219538"/>
            <a:ext cx="49417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02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764" y="616645"/>
            <a:ext cx="12225528" cy="5696712"/>
          </a:xfrm>
          <a:prstGeom prst="rect">
            <a:avLst/>
          </a:prstGeom>
          <a:ln w="19050">
            <a:solidFill>
              <a:schemeClr val="accent6">
                <a:lumMod val="50000"/>
              </a:schemeClr>
            </a:solidFill>
          </a:ln>
        </p:spPr>
        <p:txBody>
          <a:bodyPr/>
          <a:lstStyle>
            <a:lvl1pPr marL="0" indent="0">
              <a:buFontTx/>
              <a:buNone/>
              <a:defRPr/>
            </a:lvl1pPr>
          </a:lstStyle>
          <a:p>
            <a:r>
              <a:rPr lang="en-US" dirty="0" smtClean="0"/>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87360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92000" cy="6858000"/>
          </a:xfrm>
          <a:prstGeom prst="rect">
            <a:avLst/>
          </a:prstGeom>
        </p:spPr>
      </p:pic>
      <p:sp>
        <p:nvSpPr>
          <p:cNvPr id="8" name="Title 2"/>
          <p:cNvSpPr>
            <a:spLocks noGrp="1"/>
          </p:cNvSpPr>
          <p:nvPr>
            <p:ph type="title" hasCustomPrompt="1"/>
          </p:nvPr>
        </p:nvSpPr>
        <p:spPr>
          <a:xfrm>
            <a:off x="2327540" y="2982823"/>
            <a:ext cx="9295500" cy="1325563"/>
          </a:xfrm>
          <a:prstGeom prst="rect">
            <a:avLst/>
          </a:prstGeom>
        </p:spPr>
        <p:txBody>
          <a:bodyPr lIns="0" tIns="0" rIns="0" bIns="0" anchor="b" anchorCtr="0">
            <a:normAutofit/>
          </a:bodyPr>
          <a:lstStyle>
            <a:lvl1pPr algn="l">
              <a:defRPr sz="3600" b="1">
                <a:solidFill>
                  <a:schemeClr val="bg1"/>
                </a:solidFill>
                <a:latin typeface="+mj-lt"/>
              </a:defRPr>
            </a:lvl1pPr>
          </a:lstStyle>
          <a:p>
            <a:r>
              <a:rPr lang="en-US" dirty="0"/>
              <a:t>Insert Title Here</a:t>
            </a:r>
            <a:br>
              <a:rPr lang="en-US" dirty="0"/>
            </a:br>
            <a:r>
              <a:rPr lang="en-US" dirty="0"/>
              <a:t>(150 character limit) </a:t>
            </a:r>
          </a:p>
        </p:txBody>
      </p:sp>
      <p:sp>
        <p:nvSpPr>
          <p:cNvPr id="10" name="Text Placeholder 4"/>
          <p:cNvSpPr>
            <a:spLocks noGrp="1"/>
          </p:cNvSpPr>
          <p:nvPr>
            <p:ph type="body" sz="quarter" idx="10" hasCustomPrompt="1"/>
          </p:nvPr>
        </p:nvSpPr>
        <p:spPr>
          <a:xfrm>
            <a:off x="2327540" y="4612153"/>
            <a:ext cx="9295500" cy="575112"/>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11" name="Text Placeholder 4"/>
          <p:cNvSpPr>
            <a:spLocks noGrp="1"/>
          </p:cNvSpPr>
          <p:nvPr>
            <p:ph type="body" sz="quarter" idx="11" hasCustomPrompt="1"/>
          </p:nvPr>
        </p:nvSpPr>
        <p:spPr>
          <a:xfrm>
            <a:off x="2327540" y="5199656"/>
            <a:ext cx="9295500" cy="390521"/>
          </a:xfrm>
          <a:prstGeom prst="rect">
            <a:avLst/>
          </a:prstGeom>
        </p:spPr>
        <p:txBody>
          <a:bodyPr lIns="0" tIns="0" rIns="0" bIns="0" anchor="b" anchorCtr="0">
            <a:normAutofit/>
          </a:bodyPr>
          <a:lstStyle>
            <a:lvl1pPr marL="0" indent="0" algn="l">
              <a:buNone/>
              <a:defRPr sz="1800">
                <a:solidFill>
                  <a:schemeClr val="bg1"/>
                </a:solidFill>
              </a:defRPr>
            </a:lvl1pPr>
          </a:lstStyle>
          <a:p>
            <a:pPr lvl="0"/>
            <a:r>
              <a:rPr lang="en-US" dirty="0"/>
              <a:t>Event Name</a:t>
            </a:r>
          </a:p>
        </p:txBody>
      </p:sp>
      <p:sp>
        <p:nvSpPr>
          <p:cNvPr id="12" name="Text Placeholder 4"/>
          <p:cNvSpPr>
            <a:spLocks noGrp="1"/>
          </p:cNvSpPr>
          <p:nvPr>
            <p:ph type="body" sz="quarter" idx="12" hasCustomPrompt="1"/>
          </p:nvPr>
        </p:nvSpPr>
        <p:spPr>
          <a:xfrm>
            <a:off x="2327540" y="5602567"/>
            <a:ext cx="9295500" cy="403785"/>
          </a:xfrm>
          <a:prstGeom prst="rect">
            <a:avLst/>
          </a:prstGeom>
        </p:spPr>
        <p:txBody>
          <a:bodyPr lIns="0" tIns="0" rIns="0" bIns="0">
            <a:normAutofit/>
          </a:bodyPr>
          <a:lstStyle>
            <a:lvl1pPr marL="0" indent="0" algn="l">
              <a:buNone/>
              <a:defRPr sz="1800">
                <a:solidFill>
                  <a:schemeClr val="bg1"/>
                </a:solidFill>
              </a:defRPr>
            </a:lvl1pPr>
          </a:lstStyle>
          <a:p>
            <a:pPr lvl="0"/>
            <a:r>
              <a:rPr lang="en-US" dirty="0"/>
              <a:t>DD Month 2017</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420624" y="46180"/>
            <a:ext cx="10847122" cy="450663"/>
          </a:xfrm>
          <a:prstGeom prst="rect">
            <a:avLst/>
          </a:prstGeom>
        </p:spPr>
        <p:txBody>
          <a:bodyPr lIns="91440" tIns="45720" rIns="91440" bIns="45720"/>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616645"/>
            <a:ext cx="12192000" cy="5696712"/>
          </a:xfrm>
          <a:prstGeom prst="rect">
            <a:avLst/>
          </a:prstGeom>
        </p:spPr>
        <p:txBody>
          <a:bodyPr/>
          <a:lstStyle>
            <a:lvl1pPr marL="0" indent="0">
              <a:buFontTx/>
              <a:buNone/>
              <a:defRPr/>
            </a:lvl1pPr>
          </a:lstStyle>
          <a:p>
            <a:r>
              <a:rPr lang="en-US" dirty="0" smtClean="0"/>
              <a:t>Drag picture to placeholder or click icon to add</a:t>
            </a:r>
            <a:endParaRPr lang="en-US" dirty="0"/>
          </a:p>
        </p:txBody>
      </p:sp>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2" name="Straight Connector 21"/>
          <p:cNvCxnSpPr/>
          <p:nvPr userDrawn="1"/>
        </p:nvCxnSpPr>
        <p:spPr>
          <a:xfrm flipH="1">
            <a:off x="0" y="608083"/>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12192000" cy="0"/>
          </a:xfrm>
          <a:prstGeom prst="line">
            <a:avLst/>
          </a:prstGeom>
          <a:ln w="1905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7762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sp>
        <p:nvSpPr>
          <p:cNvPr id="35"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pic>
        <p:nvPicPr>
          <p:cNvPr id="8" name="Picture 7"/>
          <p:cNvPicPr>
            <a:picLocks noChangeAspect="1"/>
          </p:cNvPicPr>
          <p:nvPr userDrawn="1"/>
        </p:nvPicPr>
        <p:blipFill>
          <a:blip r:embed="rId2"/>
          <a:stretch>
            <a:fillRect/>
          </a:stretch>
        </p:blipFill>
        <p:spPr>
          <a:xfrm>
            <a:off x="365760" y="6464808"/>
            <a:ext cx="390801" cy="312641"/>
          </a:xfrm>
          <a:prstGeom prst="rect">
            <a:avLst/>
          </a:prstGeom>
        </p:spPr>
      </p:pic>
      <p:sp>
        <p:nvSpPr>
          <p:cNvPr id="9"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40580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12192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22" name="Straight Connector 21"/>
          <p:cNvCxnSpPr/>
          <p:nvPr userDrawn="1"/>
        </p:nvCxnSpPr>
        <p:spPr>
          <a:xfrm flipH="1">
            <a:off x="0" y="608083"/>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8965" y="614512"/>
            <a:ext cx="4655184" cy="5696712"/>
          </a:xfrm>
          <a:prstGeom prst="rect">
            <a:avLst/>
          </a:prstGeom>
        </p:spPr>
        <p:txBody>
          <a:bodyPr/>
          <a:lstStyle>
            <a:lvl1pPr marL="0" indent="0">
              <a:buFont typeface="Arial" panose="020B0604020202020204" pitchFamily="34" charset="0"/>
              <a:buNone/>
              <a:defRPr/>
            </a:lvl1pPr>
          </a:lstStyle>
          <a:p>
            <a:r>
              <a:rPr lang="en-US" dirty="0" smtClean="0"/>
              <a:t>Drag picture to placeholder or click icon to add</a:t>
            </a:r>
            <a:endParaRPr lang="en-US" dirty="0"/>
          </a:p>
        </p:txBody>
      </p:sp>
      <p:pic>
        <p:nvPicPr>
          <p:cNvPr id="9" name="Picture 8"/>
          <p:cNvPicPr>
            <a:picLocks noChangeAspect="1"/>
          </p:cNvPicPr>
          <p:nvPr userDrawn="1"/>
        </p:nvPicPr>
        <p:blipFill>
          <a:blip r:embed="rId2"/>
          <a:stretch>
            <a:fillRect/>
          </a:stretch>
        </p:blipFill>
        <p:spPr>
          <a:xfrm>
            <a:off x="365760" y="6464808"/>
            <a:ext cx="390801" cy="312641"/>
          </a:xfrm>
          <a:prstGeom prst="rect">
            <a:avLst/>
          </a:prstGeom>
        </p:spPr>
      </p:pic>
      <p:sp>
        <p:nvSpPr>
          <p:cNvPr id="12" name="Title 19"/>
          <p:cNvSpPr>
            <a:spLocks noGrp="1"/>
          </p:cNvSpPr>
          <p:nvPr>
            <p:ph type="title" hasCustomPrompt="1"/>
          </p:nvPr>
        </p:nvSpPr>
        <p:spPr>
          <a:xfrm>
            <a:off x="420624" y="48278"/>
            <a:ext cx="10847121" cy="434888"/>
          </a:xfrm>
          <a:prstGeom prst="rect">
            <a:avLst/>
          </a:prstGeom>
        </p:spPr>
        <p:txBody>
          <a:bodyPr lIns="91440" tIns="45720" rIns="91440" bIns="45720"/>
          <a:lstStyle>
            <a:lvl1pPr>
              <a:defRPr lang="en-US" dirty="0">
                <a:latin typeface="+mj-lt"/>
              </a:defRPr>
            </a:lvl1pPr>
          </a:lstStyle>
          <a:p>
            <a:pPr lvl="0"/>
            <a:r>
              <a:rPr lang="en-US" dirty="0"/>
              <a:t>Click to edit title</a:t>
            </a:r>
          </a:p>
        </p:txBody>
      </p:sp>
      <p:cxnSp>
        <p:nvCxnSpPr>
          <p:cNvPr id="23" name="Straight Connector 22"/>
          <p:cNvCxnSpPr/>
          <p:nvPr userDrawn="1"/>
        </p:nvCxnSpPr>
        <p:spPr>
          <a:xfrm flipH="1">
            <a:off x="0" y="6320547"/>
            <a:ext cx="12192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lide Number Placeholder 5"/>
          <p:cNvSpPr txBox="1">
            <a:spLocks/>
          </p:cNvSpPr>
          <p:nvPr userDrawn="1"/>
        </p:nvSpPr>
        <p:spPr>
          <a:xfrm>
            <a:off x="11483788" y="6445466"/>
            <a:ext cx="708212" cy="365125"/>
          </a:xfrm>
          <a:prstGeom prst="rect">
            <a:avLst/>
          </a:prstGeom>
        </p:spPr>
        <p:txBody>
          <a:bodyPr lIns="0" r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pic>
        <p:nvPicPr>
          <p:cNvPr id="21" name="Picture 20"/>
          <p:cNvPicPr>
            <a:picLocks noChangeAspect="1"/>
          </p:cNvPicPr>
          <p:nvPr userDrawn="1"/>
        </p:nvPicPr>
        <p:blipFill>
          <a:blip r:embed="rId50"/>
          <a:stretch>
            <a:fillRect/>
          </a:stretch>
        </p:blipFill>
        <p:spPr>
          <a:xfrm>
            <a:off x="365760" y="6464808"/>
            <a:ext cx="390801" cy="312641"/>
          </a:xfrm>
          <a:prstGeom prst="rect">
            <a:avLst/>
          </a:prstGeom>
        </p:spPr>
      </p:pic>
      <p:sp>
        <p:nvSpPr>
          <p:cNvPr id="31" name="Oval 30"/>
          <p:cNvSpPr/>
          <p:nvPr userDrawn="1"/>
        </p:nvSpPr>
        <p:spPr>
          <a:xfrm>
            <a:off x="53367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flipH="1">
            <a:off x="3230" y="608083"/>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616656" y="608083"/>
            <a:ext cx="11575344"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a:off x="53367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5" name="Straight Connector 34"/>
          <p:cNvCxnSpPr/>
          <p:nvPr userDrawn="1"/>
        </p:nvCxnSpPr>
        <p:spPr>
          <a:xfrm flipH="1">
            <a:off x="3230"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616655" y="6320547"/>
            <a:ext cx="1095727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userDrawn="1"/>
        </p:nvSpPr>
        <p:spPr>
          <a:xfrm flipH="1">
            <a:off x="11606949"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38" name="Straight Connector 37"/>
          <p:cNvCxnSpPr/>
          <p:nvPr userDrawn="1"/>
        </p:nvCxnSpPr>
        <p:spPr>
          <a:xfrm>
            <a:off x="11696282" y="6320547"/>
            <a:ext cx="49571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14"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679" r:id="rId22"/>
    <p:sldLayoutId id="2147483727" r:id="rId23"/>
    <p:sldLayoutId id="2147483728" r:id="rId24"/>
    <p:sldLayoutId id="2147483730" r:id="rId25"/>
    <p:sldLayoutId id="2147483731" r:id="rId26"/>
    <p:sldLayoutId id="2147483732" r:id="rId27"/>
    <p:sldLayoutId id="2147483729" r:id="rId28"/>
    <p:sldLayoutId id="2147483734" r:id="rId29"/>
    <p:sldLayoutId id="2147483688" r:id="rId30"/>
    <p:sldLayoutId id="2147483743" r:id="rId31"/>
    <p:sldLayoutId id="2147483744" r:id="rId32"/>
    <p:sldLayoutId id="2147483745" r:id="rId33"/>
    <p:sldLayoutId id="2147483746" r:id="rId34"/>
    <p:sldLayoutId id="2147483747" r:id="rId35"/>
    <p:sldLayoutId id="2147483748" r:id="rId36"/>
    <p:sldLayoutId id="2147483750" r:id="rId37"/>
    <p:sldLayoutId id="2147483687" r:id="rId38"/>
    <p:sldLayoutId id="2147483735" r:id="rId39"/>
    <p:sldLayoutId id="2147483736" r:id="rId40"/>
    <p:sldLayoutId id="2147483737" r:id="rId41"/>
    <p:sldLayoutId id="2147483738" r:id="rId42"/>
    <p:sldLayoutId id="2147483739" r:id="rId43"/>
    <p:sldLayoutId id="2147483740" r:id="rId44"/>
    <p:sldLayoutId id="2147483742" r:id="rId45"/>
    <p:sldLayoutId id="2147483716" r:id="rId46"/>
    <p:sldLayoutId id="2147483717" r:id="rId47"/>
    <p:sldLayoutId id="2147483751" r:id="rId48"/>
  </p:sldLayoutIdLst>
  <p:hf hdr="0" ft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3" userDrawn="1">
          <p15:clr>
            <a:srgbClr val="F26B43"/>
          </p15:clr>
        </p15:guide>
        <p15:guide id="4" pos="512" userDrawn="1">
          <p15:clr>
            <a:srgbClr val="F26B43"/>
          </p15:clr>
        </p15:guide>
        <p15:guide id="5" pos="347" userDrawn="1">
          <p15:clr>
            <a:srgbClr val="F26B43"/>
          </p15:clr>
        </p15:guide>
        <p15:guide id="6" pos="7324" userDrawn="1">
          <p15:clr>
            <a:srgbClr val="F26B43"/>
          </p15:clr>
        </p15:guide>
        <p15:guide id="7" orient="horz" pos="4105" userDrawn="1">
          <p15:clr>
            <a:srgbClr val="F26B43"/>
          </p15:clr>
        </p15:guide>
        <p15:guide id="8" orient="horz" pos="384" userDrawn="1">
          <p15:clr>
            <a:srgbClr val="F26B43"/>
          </p15:clr>
        </p15:guide>
        <p15:guide id="9"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Board </a:t>
            </a:r>
            <a:r>
              <a:rPr lang="en-US" dirty="0" smtClean="0"/>
              <a:t>- GAC conference call</a:t>
            </a:r>
            <a:endParaRPr lang="en-US" dirty="0"/>
          </a:p>
        </p:txBody>
      </p:sp>
      <p:sp>
        <p:nvSpPr>
          <p:cNvPr id="28" name="Text Placeholder 27"/>
          <p:cNvSpPr>
            <a:spLocks noGrp="1"/>
          </p:cNvSpPr>
          <p:nvPr>
            <p:ph type="body" sz="quarter" idx="12"/>
          </p:nvPr>
        </p:nvSpPr>
        <p:spPr/>
        <p:txBody>
          <a:bodyPr/>
          <a:lstStyle/>
          <a:p>
            <a:r>
              <a:rPr lang="en-US" dirty="0" smtClean="0"/>
              <a:t>8 May 2018</a:t>
            </a:r>
            <a:endParaRPr lang="en-US" dirty="0"/>
          </a:p>
        </p:txBody>
      </p:sp>
      <p:sp>
        <p:nvSpPr>
          <p:cNvPr id="9" name="TextBox 8"/>
          <p:cNvSpPr txBox="1"/>
          <p:nvPr/>
        </p:nvSpPr>
        <p:spPr>
          <a:xfrm>
            <a:off x="4165600" y="6210300"/>
            <a:ext cx="3048000" cy="553998"/>
          </a:xfrm>
          <a:prstGeom prst="rect">
            <a:avLst/>
          </a:prstGeom>
          <a:noFill/>
        </p:spPr>
        <p:txBody>
          <a:bodyPr wrap="square" lIns="0" tIns="0" rIns="0" bIns="0" rtlCol="0">
            <a:spAutoFit/>
          </a:bodyPr>
          <a:lstStyle/>
          <a:p>
            <a:pPr algn="ctr"/>
            <a:endParaRPr lang="en-US" dirty="0" smtClean="0">
              <a:solidFill>
                <a:srgbClr val="FF0000"/>
              </a:solidFill>
              <a:cs typeface="Source Sans Pro"/>
            </a:endParaRPr>
          </a:p>
          <a:p>
            <a:pPr algn="ctr"/>
            <a:r>
              <a:rPr lang="en-US" dirty="0" smtClean="0">
                <a:solidFill>
                  <a:srgbClr val="FF0000"/>
                </a:solidFill>
                <a:cs typeface="Source Sans Pro"/>
              </a:rPr>
              <a:t>Privileged and Confidential</a:t>
            </a:r>
          </a:p>
        </p:txBody>
      </p:sp>
    </p:spTree>
    <p:extLst>
      <p:ext uri="{BB962C8B-B14F-4D97-AF65-F5344CB8AC3E}">
        <p14:creationId xmlns:p14="http://schemas.microsoft.com/office/powerpoint/2010/main" val="184498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357124" y="1576531"/>
            <a:ext cx="10287000" cy="6093976"/>
          </a:xfrm>
          <a:prstGeom prst="rect">
            <a:avLst/>
          </a:prstGeom>
          <a:noFill/>
        </p:spPr>
        <p:txBody>
          <a:bodyPr wrap="square" lIns="0" tIns="0" rIns="0" bIns="0" rtlCol="0">
            <a:spAutoFit/>
          </a:bodyPr>
          <a:lstStyle/>
          <a:p>
            <a:pPr lvl="0"/>
            <a:r>
              <a:rPr lang="en-US" b="1" dirty="0" smtClean="0">
                <a:cs typeface="Source Sans Pro"/>
              </a:rPr>
              <a:t>GAC ADVICE 6: </a:t>
            </a:r>
            <a:r>
              <a:rPr lang="en-US" dirty="0"/>
              <a:t>the GAC advises the ICANN Board to instruct the ICANN Organization to: </a:t>
            </a:r>
          </a:p>
          <a:p>
            <a:r>
              <a:rPr lang="en-US" b="1" dirty="0"/>
              <a:t> </a:t>
            </a:r>
          </a:p>
          <a:p>
            <a:r>
              <a:rPr lang="en-US" dirty="0"/>
              <a:t>Ensure that limitations in terms of query volume envisaged under an accreditation program balance realistic investigatory </a:t>
            </a:r>
            <a:r>
              <a:rPr lang="en-US" dirty="0" smtClean="0"/>
              <a:t>cross-referencing needs </a:t>
            </a:r>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395224" y="3583107"/>
            <a:ext cx="9423400" cy="24929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smtClean="0"/>
          </a:p>
          <a:p>
            <a:endParaRPr lang="en-US" dirty="0"/>
          </a:p>
          <a:p>
            <a:r>
              <a:rPr lang="en-US" dirty="0" smtClean="0"/>
              <a:t>May be Accepted           </a:t>
            </a:r>
          </a:p>
          <a:p>
            <a:endParaRPr lang="en-US" dirty="0"/>
          </a:p>
          <a:p>
            <a:r>
              <a:rPr lang="en-US" dirty="0" smtClean="0"/>
              <a:t>May be Rejected            </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232787" y="3574515"/>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578350" y="3574515"/>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232787" y="4973294"/>
            <a:ext cx="3556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232787" y="4456573"/>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232787" y="5497503"/>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1328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319024" y="1328080"/>
            <a:ext cx="10287000" cy="5539978"/>
          </a:xfrm>
          <a:prstGeom prst="rect">
            <a:avLst/>
          </a:prstGeom>
          <a:noFill/>
        </p:spPr>
        <p:txBody>
          <a:bodyPr wrap="square" lIns="0" tIns="0" rIns="0" bIns="0" rtlCol="0">
            <a:spAutoFit/>
          </a:bodyPr>
          <a:lstStyle/>
          <a:p>
            <a:pPr lvl="0"/>
            <a:r>
              <a:rPr lang="en-US" b="1" dirty="0" smtClean="0">
                <a:cs typeface="Source Sans Pro"/>
              </a:rPr>
              <a:t>GAC </a:t>
            </a:r>
            <a:r>
              <a:rPr lang="en-US" b="1" dirty="0">
                <a:cs typeface="Source Sans Pro"/>
              </a:rPr>
              <a:t>ADVICE 7: </a:t>
            </a:r>
            <a:r>
              <a:rPr lang="en-US" dirty="0"/>
              <a:t>the GAC advises the ICANN Board to instruct the ICANN Organization to: </a:t>
            </a:r>
          </a:p>
          <a:p>
            <a:endParaRPr lang="en-US" dirty="0"/>
          </a:p>
          <a:p>
            <a:pPr lvl="0" fontAlgn="base"/>
            <a:r>
              <a:rPr lang="en-US" dirty="0"/>
              <a:t>Ensure confidentiality of WHOIS queries by law enforcement agencies. </a:t>
            </a:r>
          </a:p>
          <a:p>
            <a:r>
              <a:rPr lang="en-US" dirty="0" smtClean="0">
                <a:cs typeface="Source Sans Pro"/>
              </a:rPr>
              <a:t> </a:t>
            </a: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319024" y="3425157"/>
            <a:ext cx="9423400" cy="221599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a:p>
          <a:p>
            <a:r>
              <a:rPr lang="en-US" dirty="0" smtClean="0"/>
              <a:t>May be Accepted</a:t>
            </a:r>
          </a:p>
          <a:p>
            <a:endParaRPr lang="en-US" dirty="0"/>
          </a:p>
          <a:p>
            <a:r>
              <a:rPr lang="en-US" dirty="0" smtClean="0"/>
              <a:t>May be Rejected</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213737" y="3459418"/>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840224" y="3408614"/>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213737" y="3985346"/>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229612" y="4529203"/>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229612" y="5089392"/>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14923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319024" y="1395635"/>
            <a:ext cx="10287000" cy="6370975"/>
          </a:xfrm>
          <a:prstGeom prst="rect">
            <a:avLst/>
          </a:prstGeom>
          <a:noFill/>
        </p:spPr>
        <p:txBody>
          <a:bodyPr wrap="square" lIns="0" tIns="0" rIns="0" bIns="0" rtlCol="0">
            <a:spAutoFit/>
          </a:bodyPr>
          <a:lstStyle/>
          <a:p>
            <a:pPr lvl="0"/>
            <a:r>
              <a:rPr lang="en-US" b="1" dirty="0" smtClean="0">
                <a:cs typeface="Source Sans Pro"/>
              </a:rPr>
              <a:t>GAC ADVICE 8: </a:t>
            </a:r>
            <a:r>
              <a:rPr lang="en-US" dirty="0" smtClean="0"/>
              <a:t>the </a:t>
            </a:r>
            <a:r>
              <a:rPr lang="en-US" dirty="0"/>
              <a:t>GAC advises the ICANN Board to instruct the ICANN Organization to: </a:t>
            </a:r>
          </a:p>
          <a:p>
            <a:r>
              <a:rPr lang="en-US" dirty="0"/>
              <a:t> </a:t>
            </a:r>
          </a:p>
          <a:p>
            <a:r>
              <a:rPr lang="en-US" dirty="0"/>
              <a:t>Complete the interim model as swiftly as possible, taking into account the advice above.  Once the model is finalized, the GAC will complement ICANN’s outreach to the Article 29 Working Party, inviting them to provide their views </a:t>
            </a:r>
            <a:r>
              <a:rPr lang="en-US" dirty="0" smtClean="0">
                <a:cs typeface="Source Sans Pro"/>
              </a:rPr>
              <a:t> </a:t>
            </a: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319024" y="3694042"/>
            <a:ext cx="9423400" cy="221599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a:p>
          <a:p>
            <a:r>
              <a:rPr lang="en-US" dirty="0" smtClean="0"/>
              <a:t>May be Accepted</a:t>
            </a:r>
          </a:p>
          <a:p>
            <a:endParaRPr lang="en-US" dirty="0"/>
          </a:p>
          <a:p>
            <a:r>
              <a:rPr lang="en-US" dirty="0" smtClean="0"/>
              <a:t>May be Rejected</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190750" y="4254231"/>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190750" y="3704814"/>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190750" y="5332516"/>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190750" y="4816349"/>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4649724" y="3704814"/>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07972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369824" y="1442809"/>
            <a:ext cx="10287000" cy="6647974"/>
          </a:xfrm>
          <a:prstGeom prst="rect">
            <a:avLst/>
          </a:prstGeom>
          <a:noFill/>
        </p:spPr>
        <p:txBody>
          <a:bodyPr wrap="square" lIns="0" tIns="0" rIns="0" bIns="0" rtlCol="0">
            <a:spAutoFit/>
          </a:bodyPr>
          <a:lstStyle/>
          <a:p>
            <a:pPr lvl="0"/>
            <a:r>
              <a:rPr lang="en-US" b="1" dirty="0" smtClean="0">
                <a:cs typeface="Source Sans Pro"/>
              </a:rPr>
              <a:t>GAC ADVICE 9: </a:t>
            </a:r>
            <a:r>
              <a:rPr lang="en-US" dirty="0" smtClean="0"/>
              <a:t>the </a:t>
            </a:r>
            <a:r>
              <a:rPr lang="en-US" dirty="0"/>
              <a:t>GAC advises the ICANN Board to instruct the ICANN Organization to: </a:t>
            </a:r>
          </a:p>
          <a:p>
            <a:r>
              <a:rPr lang="en-US" b="1" dirty="0"/>
              <a:t> </a:t>
            </a:r>
          </a:p>
          <a:p>
            <a:pPr lvl="0" fontAlgn="base"/>
            <a:r>
              <a:rPr lang="en-US" dirty="0"/>
              <a:t>Consider the use of Temporary Policies and/or Special Amendments to ICANN’s standard Registry and Registrar contracts to mandate implementation of an interim model and a temporary </a:t>
            </a:r>
            <a:r>
              <a:rPr lang="en-US"/>
              <a:t>access </a:t>
            </a:r>
            <a:r>
              <a:rPr lang="en-US" smtClean="0"/>
              <a:t>mechanism</a:t>
            </a:r>
            <a:endParaRPr lang="en-US" dirty="0"/>
          </a:p>
          <a:p>
            <a:r>
              <a:rPr lang="en-US" dirty="0" smtClean="0">
                <a:cs typeface="Source Sans Pro"/>
              </a:rPr>
              <a:t> </a:t>
            </a: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426974" y="3602716"/>
            <a:ext cx="9423400" cy="24929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a:p>
          <a:p>
            <a:endParaRPr lang="en-US" dirty="0" smtClean="0"/>
          </a:p>
          <a:p>
            <a:r>
              <a:rPr lang="en-US" dirty="0" smtClean="0"/>
              <a:t>May be Accepted</a:t>
            </a:r>
          </a:p>
          <a:p>
            <a:endParaRPr lang="en-US" dirty="0"/>
          </a:p>
          <a:p>
            <a:r>
              <a:rPr lang="en-US" dirty="0" smtClean="0"/>
              <a:t>May be Rejected</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324100" y="3653811"/>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757674" y="3629811"/>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324100" y="5547246"/>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24100" y="4414810"/>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324100" y="5056707"/>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8733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420624" y="1223332"/>
            <a:ext cx="10287000" cy="5816977"/>
          </a:xfrm>
          <a:prstGeom prst="rect">
            <a:avLst/>
          </a:prstGeom>
          <a:noFill/>
        </p:spPr>
        <p:txBody>
          <a:bodyPr wrap="square" lIns="0" tIns="0" rIns="0" bIns="0" rtlCol="0">
            <a:spAutoFit/>
          </a:bodyPr>
          <a:lstStyle/>
          <a:p>
            <a:pPr lvl="0"/>
            <a:r>
              <a:rPr lang="en-US" b="1" dirty="0" smtClean="0">
                <a:cs typeface="Source Sans Pro"/>
              </a:rPr>
              <a:t>GAC ADVICE 10: </a:t>
            </a:r>
            <a:r>
              <a:rPr lang="en-US" dirty="0" smtClean="0"/>
              <a:t>the </a:t>
            </a:r>
            <a:r>
              <a:rPr lang="en-US" dirty="0"/>
              <a:t>GAC advises the ICANN Board to instruct the ICANN Organization to:</a:t>
            </a:r>
          </a:p>
          <a:p>
            <a:r>
              <a:rPr lang="en-US" dirty="0"/>
              <a:t> </a:t>
            </a:r>
          </a:p>
          <a:p>
            <a:pPr lvl="0" fontAlgn="base"/>
            <a:r>
              <a:rPr lang="en-US" dirty="0"/>
              <a:t>Assist in informing other national governments not represented in the GAC of the opportunity for individual governments, if they wish to do so, to provide information to ICANN on governmental users to ensure continued access to WHOIS. </a:t>
            </a:r>
          </a:p>
          <a:p>
            <a:r>
              <a:rPr lang="en-US" dirty="0" smtClean="0">
                <a:cs typeface="Source Sans Pro"/>
              </a:rPr>
              <a:t> </a:t>
            </a: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420624" y="3292080"/>
            <a:ext cx="9423400" cy="221599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a:p>
          <a:p>
            <a:r>
              <a:rPr lang="en-US" dirty="0" smtClean="0"/>
              <a:t>May be Accepted</a:t>
            </a:r>
          </a:p>
          <a:p>
            <a:endParaRPr lang="en-US" dirty="0"/>
          </a:p>
          <a:p>
            <a:r>
              <a:rPr lang="en-US" dirty="0" smtClean="0"/>
              <a:t>May be Rejected</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331212" y="3358141"/>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751324" y="3310121"/>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351786" y="3924776"/>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51786" y="4475985"/>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331212" y="4995977"/>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3710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180"/>
            <a:ext cx="11115346" cy="450663"/>
          </a:xfrm>
        </p:spPr>
        <p:txBody>
          <a:bodyPr/>
          <a:lstStyle/>
          <a:p>
            <a:r>
              <a:rPr lang="en-US" dirty="0"/>
              <a:t>Next steps </a:t>
            </a:r>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254000" y="1175921"/>
            <a:ext cx="11569700" cy="3693319"/>
          </a:xfrm>
          <a:prstGeom prst="rect">
            <a:avLst/>
          </a:prstGeom>
          <a:noFill/>
        </p:spPr>
        <p:txBody>
          <a:bodyPr wrap="square" lIns="0" tIns="0" rIns="0" bIns="0" rtlCol="0">
            <a:spAutoFit/>
          </a:bodyPr>
          <a:lstStyle/>
          <a:p>
            <a:r>
              <a:rPr lang="en-US" sz="2400" b="1" dirty="0" smtClean="0">
                <a:solidFill>
                  <a:schemeClr val="accent2"/>
                </a:solidFill>
              </a:rPr>
              <a:t>° </a:t>
            </a:r>
            <a:r>
              <a:rPr lang="en-US" sz="2400" b="1" dirty="0">
                <a:solidFill>
                  <a:schemeClr val="accent2"/>
                </a:solidFill>
              </a:rPr>
              <a:t>Summary of call </a:t>
            </a:r>
            <a:r>
              <a:rPr lang="en-US" sz="2400" b="1" dirty="0" smtClean="0">
                <a:solidFill>
                  <a:schemeClr val="accent2"/>
                </a:solidFill>
              </a:rPr>
              <a:t>discussion</a:t>
            </a:r>
          </a:p>
          <a:p>
            <a:endParaRPr lang="en-US" sz="2400" b="1" dirty="0">
              <a:solidFill>
                <a:schemeClr val="accent2"/>
              </a:solidFill>
            </a:endParaRPr>
          </a:p>
          <a:p>
            <a:r>
              <a:rPr lang="en-US" sz="2400" b="1" dirty="0">
                <a:solidFill>
                  <a:schemeClr val="accent2"/>
                </a:solidFill>
              </a:rPr>
              <a:t>° </a:t>
            </a:r>
            <a:r>
              <a:rPr lang="en-US" sz="2400" b="1" dirty="0" smtClean="0">
                <a:solidFill>
                  <a:schemeClr val="accent2"/>
                </a:solidFill>
              </a:rPr>
              <a:t>The </a:t>
            </a:r>
            <a:r>
              <a:rPr lang="en-US" sz="2400" b="1" dirty="0">
                <a:solidFill>
                  <a:schemeClr val="accent2"/>
                </a:solidFill>
              </a:rPr>
              <a:t>Board will send a revised scorecard </a:t>
            </a:r>
            <a:r>
              <a:rPr lang="en-US" sz="2400" b="1" dirty="0" smtClean="0">
                <a:solidFill>
                  <a:schemeClr val="accent2"/>
                </a:solidFill>
              </a:rPr>
              <a:t>to the GAC reflecting </a:t>
            </a:r>
            <a:r>
              <a:rPr lang="en-US" sz="2400" b="1" dirty="0">
                <a:solidFill>
                  <a:schemeClr val="accent2"/>
                </a:solidFill>
              </a:rPr>
              <a:t>preliminary conclusions based on </a:t>
            </a:r>
            <a:r>
              <a:rPr lang="en-US" sz="2400" b="1" dirty="0" smtClean="0">
                <a:solidFill>
                  <a:schemeClr val="accent2"/>
                </a:solidFill>
              </a:rPr>
              <a:t>this call as soon as possible. </a:t>
            </a:r>
          </a:p>
          <a:p>
            <a:endParaRPr lang="en-US" sz="2400" b="1" dirty="0">
              <a:solidFill>
                <a:schemeClr val="accent2"/>
              </a:solidFill>
            </a:endParaRPr>
          </a:p>
          <a:p>
            <a:r>
              <a:rPr lang="en-US" sz="2400" b="1" dirty="0">
                <a:solidFill>
                  <a:schemeClr val="accent2"/>
                </a:solidFill>
              </a:rPr>
              <a:t>° GAC to respond to the revised scorecard in time for the Board to make informed decision in Vancouver at its </a:t>
            </a:r>
            <a:r>
              <a:rPr lang="en-US" sz="2400" b="1" dirty="0" smtClean="0">
                <a:solidFill>
                  <a:schemeClr val="accent2"/>
                </a:solidFill>
              </a:rPr>
              <a:t>Board </a:t>
            </a:r>
            <a:r>
              <a:rPr lang="en-US" sz="2400" b="1" dirty="0">
                <a:solidFill>
                  <a:schemeClr val="accent2"/>
                </a:solidFill>
              </a:rPr>
              <a:t>Meeting on Sunday 13 May </a:t>
            </a:r>
            <a:r>
              <a:rPr lang="en-US" sz="2400" b="1" dirty="0" smtClean="0">
                <a:solidFill>
                  <a:schemeClr val="accent2"/>
                </a:solidFill>
              </a:rPr>
              <a:t>(16.30 UTC)</a:t>
            </a:r>
            <a:endParaRPr lang="en-US" sz="2400" b="1" dirty="0">
              <a:solidFill>
                <a:schemeClr val="accent2"/>
              </a:solidFill>
            </a:endParaRPr>
          </a:p>
          <a:p>
            <a:endParaRPr lang="en-US" sz="2400" b="1" dirty="0">
              <a:solidFill>
                <a:schemeClr val="accent2"/>
              </a:solidFill>
            </a:endParaRPr>
          </a:p>
          <a:p>
            <a:endParaRPr lang="en-US" sz="2400" b="1" dirty="0" err="1" smtClean="0">
              <a:solidFill>
                <a:schemeClr val="accent2"/>
              </a:solidFill>
              <a:cs typeface="Source Sans Pro"/>
            </a:endParaRPr>
          </a:p>
        </p:txBody>
      </p:sp>
    </p:spTree>
    <p:extLst>
      <p:ext uri="{BB962C8B-B14F-4D97-AF65-F5344CB8AC3E}">
        <p14:creationId xmlns:p14="http://schemas.microsoft.com/office/powerpoint/2010/main" val="191522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68224" y="1067665"/>
            <a:ext cx="11491976" cy="4571813"/>
          </a:xfrm>
        </p:spPr>
        <p:txBody>
          <a:bodyPr/>
          <a:lstStyle/>
          <a:p>
            <a:pPr>
              <a:spcBef>
                <a:spcPts val="1600"/>
              </a:spcBef>
              <a:buFont typeface="Wingdings" charset="2"/>
              <a:buChar char="v"/>
            </a:pPr>
            <a:r>
              <a:rPr lang="en-US" sz="4000" dirty="0" smtClean="0">
                <a:solidFill>
                  <a:schemeClr val="accent2"/>
                </a:solidFill>
              </a:rPr>
              <a:t> Objectives</a:t>
            </a:r>
          </a:p>
          <a:p>
            <a:pPr>
              <a:spcBef>
                <a:spcPts val="1600"/>
              </a:spcBef>
              <a:buFont typeface="Wingdings" charset="2"/>
              <a:buChar char="v"/>
            </a:pPr>
            <a:r>
              <a:rPr lang="en-US" sz="4000" dirty="0" smtClean="0">
                <a:solidFill>
                  <a:schemeClr val="accent2"/>
                </a:solidFill>
              </a:rPr>
              <a:t> Two </a:t>
            </a:r>
            <a:r>
              <a:rPr lang="en-US" sz="4000" dirty="0">
                <a:solidFill>
                  <a:schemeClr val="accent2"/>
                </a:solidFill>
              </a:rPr>
              <a:t>models </a:t>
            </a:r>
            <a:endParaRPr lang="en-US" sz="4000" dirty="0" smtClean="0">
              <a:solidFill>
                <a:schemeClr val="accent2"/>
              </a:solidFill>
            </a:endParaRPr>
          </a:p>
          <a:p>
            <a:pPr>
              <a:spcBef>
                <a:spcPts val="1600"/>
              </a:spcBef>
              <a:buFont typeface="Wingdings" charset="2"/>
              <a:buChar char="v"/>
            </a:pPr>
            <a:r>
              <a:rPr lang="en-US" sz="4000" dirty="0" smtClean="0">
                <a:solidFill>
                  <a:schemeClr val="accent2"/>
                </a:solidFill>
              </a:rPr>
              <a:t> Approach </a:t>
            </a:r>
            <a:r>
              <a:rPr lang="en-US" sz="4000" dirty="0">
                <a:solidFill>
                  <a:schemeClr val="accent2"/>
                </a:solidFill>
              </a:rPr>
              <a:t>for handling each piece of </a:t>
            </a:r>
            <a:r>
              <a:rPr lang="en-US" sz="4000" dirty="0" smtClean="0">
                <a:solidFill>
                  <a:schemeClr val="accent2"/>
                </a:solidFill>
              </a:rPr>
              <a:t>GAC advice</a:t>
            </a:r>
            <a:endParaRPr lang="en-US" sz="4000" dirty="0">
              <a:solidFill>
                <a:schemeClr val="accent2"/>
              </a:solidFill>
            </a:endParaRPr>
          </a:p>
          <a:p>
            <a:pPr>
              <a:spcBef>
                <a:spcPts val="1600"/>
              </a:spcBef>
              <a:buFont typeface="Wingdings" charset="2"/>
              <a:buChar char="v"/>
            </a:pPr>
            <a:r>
              <a:rPr lang="en-US" sz="4000" dirty="0" smtClean="0">
                <a:solidFill>
                  <a:schemeClr val="accent2"/>
                </a:solidFill>
              </a:rPr>
              <a:t> GAC Advice</a:t>
            </a:r>
            <a:endParaRPr lang="en-US" sz="4000" dirty="0">
              <a:solidFill>
                <a:schemeClr val="accent2"/>
              </a:solidFill>
            </a:endParaRPr>
          </a:p>
          <a:p>
            <a:pPr>
              <a:spcBef>
                <a:spcPts val="1600"/>
              </a:spcBef>
              <a:buFont typeface="Wingdings" charset="2"/>
              <a:buChar char="v"/>
            </a:pPr>
            <a:r>
              <a:rPr lang="en-US" sz="4000" dirty="0" smtClean="0">
                <a:solidFill>
                  <a:schemeClr val="accent2"/>
                </a:solidFill>
              </a:rPr>
              <a:t> Next </a:t>
            </a:r>
            <a:r>
              <a:rPr lang="en-US" sz="4000" dirty="0">
                <a:solidFill>
                  <a:schemeClr val="accent2"/>
                </a:solidFill>
              </a:rPr>
              <a:t>Steps</a:t>
            </a:r>
          </a:p>
          <a:p>
            <a:pPr>
              <a:buFont typeface="Wingdings" charset="2"/>
              <a:buChar char="v"/>
            </a:pPr>
            <a:endParaRPr lang="en-US" sz="4000" dirty="0">
              <a:solidFill>
                <a:schemeClr val="accent2"/>
              </a:solidFill>
            </a:endParaRPr>
          </a:p>
          <a:p>
            <a:pPr>
              <a:buFont typeface="Wingdings" charset="2"/>
              <a:buChar char="v"/>
            </a:pPr>
            <a:endParaRPr lang="en-US" sz="4000" dirty="0">
              <a:solidFill>
                <a:schemeClr val="accent2"/>
              </a:solidFill>
            </a:endParaRPr>
          </a:p>
        </p:txBody>
      </p:sp>
      <p:sp>
        <p:nvSpPr>
          <p:cNvPr id="6" name="TextBox 5"/>
          <p:cNvSpPr txBox="1"/>
          <p:nvPr/>
        </p:nvSpPr>
        <p:spPr>
          <a:xfrm>
            <a:off x="4165600" y="6210300"/>
            <a:ext cx="3048000" cy="553998"/>
          </a:xfrm>
          <a:prstGeom prst="rect">
            <a:avLst/>
          </a:prstGeom>
          <a:noFill/>
        </p:spPr>
        <p:txBody>
          <a:bodyPr wrap="square" lIns="0" tIns="0" rIns="0" bIns="0" rtlCol="0">
            <a:spAutoFit/>
          </a:bodyPr>
          <a:lstStyle/>
          <a:p>
            <a:pPr algn="ctr"/>
            <a:endParaRPr lang="en-US" dirty="0" smtClean="0">
              <a:solidFill>
                <a:srgbClr val="FF0000"/>
              </a:solidFill>
              <a:cs typeface="Source Sans Pro"/>
            </a:endParaRPr>
          </a:p>
          <a:p>
            <a:pPr algn="ctr"/>
            <a:r>
              <a:rPr lang="en-US" dirty="0" smtClean="0">
                <a:solidFill>
                  <a:srgbClr val="FF0000"/>
                </a:solidFill>
                <a:cs typeface="Source Sans Pro"/>
              </a:rPr>
              <a:t>Privileged and Confidential</a:t>
            </a:r>
          </a:p>
        </p:txBody>
      </p:sp>
    </p:spTree>
    <p:extLst>
      <p:ext uri="{BB962C8B-B14F-4D97-AF65-F5344CB8AC3E}">
        <p14:creationId xmlns:p14="http://schemas.microsoft.com/office/powerpoint/2010/main" val="2054478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solidFill>
                  <a:schemeClr val="accent2"/>
                </a:solidFill>
              </a:rPr>
              <a:t>Two models</a:t>
            </a:r>
          </a:p>
        </p:txBody>
      </p:sp>
      <p:sp>
        <p:nvSpPr>
          <p:cNvPr id="3" name="Content Placeholder 2"/>
          <p:cNvSpPr>
            <a:spLocks noGrp="1"/>
          </p:cNvSpPr>
          <p:nvPr>
            <p:ph sz="quarter" idx="10"/>
          </p:nvPr>
        </p:nvSpPr>
        <p:spPr>
          <a:xfrm>
            <a:off x="166624" y="1232765"/>
            <a:ext cx="11923776" cy="4571813"/>
          </a:xfrm>
        </p:spPr>
        <p:txBody>
          <a:bodyPr/>
          <a:lstStyle/>
          <a:p>
            <a:pPr>
              <a:buFont typeface="Wingdings" charset="2"/>
              <a:buChar char="v"/>
            </a:pPr>
            <a:r>
              <a:rPr lang="en-US" sz="3200" b="1" dirty="0" smtClean="0">
                <a:solidFill>
                  <a:srgbClr val="C00000"/>
                </a:solidFill>
              </a:rPr>
              <a:t>Interim </a:t>
            </a:r>
            <a:r>
              <a:rPr lang="en-US" sz="3200" b="1" dirty="0">
                <a:solidFill>
                  <a:srgbClr val="C00000"/>
                </a:solidFill>
              </a:rPr>
              <a:t>Model (25 May) </a:t>
            </a:r>
            <a:r>
              <a:rPr lang="en-US" sz="3200" b="1" dirty="0">
                <a:solidFill>
                  <a:schemeClr val="accent2"/>
                </a:solidFill>
              </a:rPr>
              <a:t>- resulting from </a:t>
            </a:r>
            <a:r>
              <a:rPr lang="en-US" sz="3200" b="1" dirty="0" smtClean="0">
                <a:solidFill>
                  <a:schemeClr val="accent2"/>
                </a:solidFill>
              </a:rPr>
              <a:t>a </a:t>
            </a:r>
            <a:r>
              <a:rPr lang="en-US" sz="3200" b="1" dirty="0">
                <a:solidFill>
                  <a:schemeClr val="accent2"/>
                </a:solidFill>
              </a:rPr>
              <a:t>t</a:t>
            </a:r>
            <a:r>
              <a:rPr lang="en-US" sz="3200" b="1" dirty="0" smtClean="0">
                <a:solidFill>
                  <a:schemeClr val="accent2"/>
                </a:solidFill>
              </a:rPr>
              <a:t>emporary specification</a:t>
            </a:r>
          </a:p>
          <a:p>
            <a:endParaRPr lang="en-US" sz="3200" b="1" dirty="0">
              <a:solidFill>
                <a:schemeClr val="accent2"/>
              </a:solidFill>
            </a:endParaRPr>
          </a:p>
          <a:p>
            <a:pPr>
              <a:buFont typeface="Wingdings" charset="2"/>
              <a:buChar char="v"/>
            </a:pPr>
            <a:r>
              <a:rPr lang="en-US" sz="3200" b="1" dirty="0" smtClean="0">
                <a:solidFill>
                  <a:srgbClr val="C00000"/>
                </a:solidFill>
              </a:rPr>
              <a:t>Ultimate </a:t>
            </a:r>
            <a:r>
              <a:rPr lang="en-US" sz="3200" b="1" dirty="0">
                <a:solidFill>
                  <a:srgbClr val="C00000"/>
                </a:solidFill>
              </a:rPr>
              <a:t>Model</a:t>
            </a:r>
            <a:r>
              <a:rPr lang="en-US" sz="3200" b="1" dirty="0">
                <a:solidFill>
                  <a:schemeClr val="accent2"/>
                </a:solidFill>
              </a:rPr>
              <a:t> - resulting from </a:t>
            </a:r>
            <a:r>
              <a:rPr lang="en-US" sz="3200" b="1" dirty="0" smtClean="0">
                <a:solidFill>
                  <a:schemeClr val="accent2"/>
                </a:solidFill>
              </a:rPr>
              <a:t>a GNSO </a:t>
            </a:r>
            <a:r>
              <a:rPr lang="en-US" sz="3200" b="1" dirty="0">
                <a:solidFill>
                  <a:schemeClr val="accent2"/>
                </a:solidFill>
              </a:rPr>
              <a:t>PDP </a:t>
            </a:r>
          </a:p>
          <a:p>
            <a:pPr marL="0" indent="0">
              <a:buNone/>
            </a:pPr>
            <a:endParaRPr lang="en-US" sz="3200" b="1" dirty="0">
              <a:solidFill>
                <a:schemeClr val="accent2"/>
              </a:solidFill>
            </a:endParaRPr>
          </a:p>
          <a:p>
            <a:endParaRPr lang="en-US" sz="2400" dirty="0"/>
          </a:p>
        </p:txBody>
      </p:sp>
      <p:sp>
        <p:nvSpPr>
          <p:cNvPr id="4" name="TextBox 3"/>
          <p:cNvSpPr txBox="1"/>
          <p:nvPr/>
        </p:nvSpPr>
        <p:spPr>
          <a:xfrm>
            <a:off x="4165600" y="6210300"/>
            <a:ext cx="3048000" cy="553998"/>
          </a:xfrm>
          <a:prstGeom prst="rect">
            <a:avLst/>
          </a:prstGeom>
          <a:noFill/>
        </p:spPr>
        <p:txBody>
          <a:bodyPr wrap="square" lIns="0" tIns="0" rIns="0" bIns="0" rtlCol="0">
            <a:spAutoFit/>
          </a:bodyPr>
          <a:lstStyle/>
          <a:p>
            <a:pPr algn="ctr"/>
            <a:endParaRPr lang="en-US" dirty="0" smtClean="0">
              <a:solidFill>
                <a:srgbClr val="FF0000"/>
              </a:solidFill>
              <a:cs typeface="Source Sans Pro"/>
            </a:endParaRPr>
          </a:p>
          <a:p>
            <a:pPr algn="ctr"/>
            <a:r>
              <a:rPr lang="en-US" dirty="0" smtClean="0">
                <a:solidFill>
                  <a:srgbClr val="FF0000"/>
                </a:solidFill>
                <a:cs typeface="Source Sans Pro"/>
              </a:rPr>
              <a:t>Privileged and Confidential</a:t>
            </a:r>
          </a:p>
        </p:txBody>
      </p:sp>
    </p:spTree>
    <p:extLst>
      <p:ext uri="{BB962C8B-B14F-4D97-AF65-F5344CB8AC3E}">
        <p14:creationId xmlns:p14="http://schemas.microsoft.com/office/powerpoint/2010/main" val="737947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2"/>
                </a:solidFill>
              </a:rPr>
              <a:t>GAC Advice – Approach for handling each piece of advice</a:t>
            </a:r>
            <a:endParaRPr lang="en-US" dirty="0">
              <a:solidFill>
                <a:schemeClr val="accent2"/>
              </a:solidFill>
            </a:endParaRPr>
          </a:p>
        </p:txBody>
      </p:sp>
      <p:sp>
        <p:nvSpPr>
          <p:cNvPr id="4" name="TextBox 3"/>
          <p:cNvSpPr txBox="1"/>
          <p:nvPr/>
        </p:nvSpPr>
        <p:spPr>
          <a:xfrm>
            <a:off x="4165600" y="6210300"/>
            <a:ext cx="3048000" cy="553998"/>
          </a:xfrm>
          <a:prstGeom prst="rect">
            <a:avLst/>
          </a:prstGeom>
          <a:noFill/>
        </p:spPr>
        <p:txBody>
          <a:bodyPr wrap="square" lIns="0" tIns="0" rIns="0" bIns="0" rtlCol="0">
            <a:spAutoFit/>
          </a:bodyPr>
          <a:lstStyle/>
          <a:p>
            <a:pPr algn="ctr"/>
            <a:endParaRPr lang="en-US" dirty="0" smtClean="0">
              <a:solidFill>
                <a:srgbClr val="FF0000"/>
              </a:solidFill>
              <a:cs typeface="Source Sans Pro"/>
            </a:endParaRPr>
          </a:p>
          <a:p>
            <a:pPr algn="ctr"/>
            <a:r>
              <a:rPr lang="en-US" dirty="0" smtClean="0">
                <a:solidFill>
                  <a:srgbClr val="FF0000"/>
                </a:solidFill>
                <a:cs typeface="Source Sans Pro"/>
              </a:rPr>
              <a:t>Privileged and Confidential</a:t>
            </a:r>
          </a:p>
        </p:txBody>
      </p:sp>
      <p:sp>
        <p:nvSpPr>
          <p:cNvPr id="2" name="Content Placeholder 1"/>
          <p:cNvSpPr>
            <a:spLocks noGrp="1"/>
          </p:cNvSpPr>
          <p:nvPr>
            <p:ph sz="quarter" idx="10"/>
          </p:nvPr>
        </p:nvSpPr>
        <p:spPr>
          <a:xfrm>
            <a:off x="551592" y="1156565"/>
            <a:ext cx="10543117" cy="4571813"/>
          </a:xfrm>
        </p:spPr>
        <p:txBody>
          <a:bodyPr/>
          <a:lstStyle/>
          <a:p>
            <a:pPr marL="457200" indent="-457200">
              <a:spcBef>
                <a:spcPts val="2400"/>
              </a:spcBef>
              <a:buFont typeface="+mj-lt"/>
              <a:buAutoNum type="arabicPeriod"/>
            </a:pPr>
            <a:r>
              <a:rPr lang="en-US" sz="2100" dirty="0">
                <a:solidFill>
                  <a:schemeClr val="accent2"/>
                </a:solidFill>
              </a:rPr>
              <a:t>In the first instance, </a:t>
            </a:r>
            <a:r>
              <a:rPr lang="en-US" sz="2100" dirty="0" smtClean="0">
                <a:solidFill>
                  <a:schemeClr val="accent2"/>
                </a:solidFill>
              </a:rPr>
              <a:t>test </a:t>
            </a:r>
            <a:r>
              <a:rPr lang="en-US" sz="2100" dirty="0">
                <a:solidFill>
                  <a:schemeClr val="accent2"/>
                </a:solidFill>
              </a:rPr>
              <a:t>each piece of advice against</a:t>
            </a:r>
            <a:r>
              <a:rPr lang="en-US" sz="2100" dirty="0"/>
              <a:t> </a:t>
            </a:r>
            <a:r>
              <a:rPr lang="en-US" sz="2100" dirty="0" smtClean="0">
                <a:solidFill>
                  <a:srgbClr val="C00000"/>
                </a:solidFill>
              </a:rPr>
              <a:t>Interim Model (25 May)</a:t>
            </a:r>
            <a:r>
              <a:rPr lang="en-US" sz="2100" dirty="0" smtClean="0"/>
              <a:t>.</a:t>
            </a:r>
            <a:r>
              <a:rPr lang="en-US" sz="2100" dirty="0"/>
              <a:t>   </a:t>
            </a:r>
          </a:p>
          <a:p>
            <a:pPr marL="457200" indent="-457200">
              <a:spcBef>
                <a:spcPts val="2400"/>
              </a:spcBef>
              <a:buFont typeface="+mj-lt"/>
              <a:buAutoNum type="arabicPeriod"/>
            </a:pPr>
            <a:r>
              <a:rPr lang="en-US" sz="2100" dirty="0" smtClean="0">
                <a:solidFill>
                  <a:schemeClr val="accent2"/>
                </a:solidFill>
              </a:rPr>
              <a:t>If </a:t>
            </a:r>
            <a:r>
              <a:rPr lang="en-US" sz="2100" dirty="0">
                <a:solidFill>
                  <a:schemeClr val="accent2"/>
                </a:solidFill>
              </a:rPr>
              <a:t>the advice can be </a:t>
            </a:r>
            <a:r>
              <a:rPr lang="en-US" sz="2100" dirty="0" smtClean="0">
                <a:solidFill>
                  <a:schemeClr val="accent2"/>
                </a:solidFill>
              </a:rPr>
              <a:t>accepted, then good. </a:t>
            </a:r>
            <a:endParaRPr lang="en-US" sz="2100" dirty="0" smtClean="0"/>
          </a:p>
          <a:p>
            <a:pPr marL="457200" indent="-457200">
              <a:spcBef>
                <a:spcPts val="2400"/>
              </a:spcBef>
              <a:buFont typeface="+mj-lt"/>
              <a:buAutoNum type="arabicPeriod"/>
            </a:pPr>
            <a:r>
              <a:rPr lang="en-US" sz="2100" dirty="0" smtClean="0">
                <a:solidFill>
                  <a:schemeClr val="accent2"/>
                </a:solidFill>
              </a:rPr>
              <a:t>If </a:t>
            </a:r>
            <a:r>
              <a:rPr lang="en-US" sz="2100" dirty="0">
                <a:solidFill>
                  <a:schemeClr val="accent2"/>
                </a:solidFill>
              </a:rPr>
              <a:t>the advice </a:t>
            </a:r>
            <a:r>
              <a:rPr lang="en-US" sz="2100" dirty="0" smtClean="0">
                <a:solidFill>
                  <a:schemeClr val="accent2"/>
                </a:solidFill>
              </a:rPr>
              <a:t>may be </a:t>
            </a:r>
            <a:r>
              <a:rPr lang="en-US" sz="2100" dirty="0" smtClean="0">
                <a:solidFill>
                  <a:schemeClr val="accent2"/>
                </a:solidFill>
              </a:rPr>
              <a:t>rejected, </a:t>
            </a:r>
            <a:r>
              <a:rPr lang="en-US" sz="2100" dirty="0">
                <a:solidFill>
                  <a:schemeClr val="accent2"/>
                </a:solidFill>
              </a:rPr>
              <a:t>then </a:t>
            </a:r>
            <a:r>
              <a:rPr lang="en-US" sz="2100" dirty="0" smtClean="0">
                <a:solidFill>
                  <a:schemeClr val="accent2"/>
                </a:solidFill>
              </a:rPr>
              <a:t>consider </a:t>
            </a:r>
            <a:r>
              <a:rPr lang="en-US" sz="2100" dirty="0">
                <a:solidFill>
                  <a:schemeClr val="accent2"/>
                </a:solidFill>
              </a:rPr>
              <a:t>a </a:t>
            </a:r>
            <a:r>
              <a:rPr lang="en-US" sz="2100" dirty="0" smtClean="0">
                <a:solidFill>
                  <a:schemeClr val="accent2"/>
                </a:solidFill>
              </a:rPr>
              <a:t>rejection or deferral</a:t>
            </a:r>
            <a:r>
              <a:rPr lang="en-US" sz="2100" dirty="0">
                <a:solidFill>
                  <a:schemeClr val="accent2"/>
                </a:solidFill>
              </a:rPr>
              <a:t>.</a:t>
            </a:r>
            <a:r>
              <a:rPr lang="en-US" sz="2100" dirty="0"/>
              <a:t> </a:t>
            </a:r>
            <a:endParaRPr lang="en-US" sz="2100" dirty="0" smtClean="0"/>
          </a:p>
          <a:p>
            <a:pPr marL="457200" indent="-457200">
              <a:spcBef>
                <a:spcPts val="2400"/>
              </a:spcBef>
              <a:buFont typeface="+mj-lt"/>
              <a:buAutoNum type="arabicPeriod"/>
            </a:pPr>
            <a:r>
              <a:rPr lang="en-US" sz="2100" dirty="0" smtClean="0">
                <a:solidFill>
                  <a:schemeClr val="accent2"/>
                </a:solidFill>
              </a:rPr>
              <a:t>The Board would defer dealing with any piece of advice that relates to the</a:t>
            </a:r>
            <a:r>
              <a:rPr lang="en-US" sz="2100" dirty="0" smtClean="0"/>
              <a:t> </a:t>
            </a:r>
            <a:r>
              <a:rPr lang="en-US" sz="2100" dirty="0" smtClean="0">
                <a:solidFill>
                  <a:srgbClr val="C00000"/>
                </a:solidFill>
              </a:rPr>
              <a:t>Ultimate</a:t>
            </a:r>
            <a:r>
              <a:rPr lang="en-US" sz="2100" dirty="0" smtClean="0">
                <a:solidFill>
                  <a:srgbClr val="C00000"/>
                </a:solidFill>
              </a:rPr>
              <a:t> Model </a:t>
            </a:r>
            <a:r>
              <a:rPr lang="en-US" sz="2100" dirty="0" smtClean="0">
                <a:solidFill>
                  <a:schemeClr val="accent2"/>
                </a:solidFill>
              </a:rPr>
              <a:t>only until the PDP is well advanced. </a:t>
            </a:r>
            <a:endParaRPr lang="en-US" sz="2100" dirty="0"/>
          </a:p>
          <a:p>
            <a:pPr marL="457200" indent="-457200">
              <a:spcBef>
                <a:spcPts val="2400"/>
              </a:spcBef>
              <a:buFont typeface="+mj-lt"/>
              <a:buAutoNum type="arabicPeriod"/>
            </a:pPr>
            <a:r>
              <a:rPr lang="en-US" sz="2100" dirty="0" smtClean="0">
                <a:solidFill>
                  <a:schemeClr val="accent2"/>
                </a:solidFill>
              </a:rPr>
              <a:t>Consequently, no advice can be applied at the same time to both the </a:t>
            </a:r>
            <a:r>
              <a:rPr lang="en-US" sz="2100" dirty="0" smtClean="0">
                <a:solidFill>
                  <a:srgbClr val="C00000"/>
                </a:solidFill>
              </a:rPr>
              <a:t>Interim </a:t>
            </a:r>
            <a:r>
              <a:rPr lang="en-US" sz="2100" dirty="0" smtClean="0">
                <a:solidFill>
                  <a:srgbClr val="C00000"/>
                </a:solidFill>
              </a:rPr>
              <a:t>M</a:t>
            </a:r>
            <a:r>
              <a:rPr lang="en-US" sz="2100" dirty="0" smtClean="0">
                <a:solidFill>
                  <a:srgbClr val="C00000"/>
                </a:solidFill>
              </a:rPr>
              <a:t>odel </a:t>
            </a:r>
            <a:r>
              <a:rPr lang="en-US" sz="2100" dirty="0" smtClean="0">
                <a:solidFill>
                  <a:schemeClr val="accent2"/>
                </a:solidFill>
              </a:rPr>
              <a:t>and the </a:t>
            </a:r>
            <a:r>
              <a:rPr lang="en-US" sz="2100" dirty="0" smtClean="0">
                <a:solidFill>
                  <a:srgbClr val="C00000"/>
                </a:solidFill>
              </a:rPr>
              <a:t>Ultimate Model</a:t>
            </a:r>
            <a:r>
              <a:rPr lang="en-US" sz="2100" dirty="0" smtClean="0"/>
              <a:t>. </a:t>
            </a:r>
            <a:endParaRPr lang="en-US" sz="2100" dirty="0"/>
          </a:p>
        </p:txBody>
      </p:sp>
    </p:spTree>
    <p:extLst>
      <p:ext uri="{BB962C8B-B14F-4D97-AF65-F5344CB8AC3E}">
        <p14:creationId xmlns:p14="http://schemas.microsoft.com/office/powerpoint/2010/main" val="1210051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420624" y="1219979"/>
            <a:ext cx="10287000" cy="4985980"/>
          </a:xfrm>
          <a:prstGeom prst="rect">
            <a:avLst/>
          </a:prstGeom>
          <a:noFill/>
        </p:spPr>
        <p:txBody>
          <a:bodyPr wrap="square" lIns="0" tIns="0" rIns="0" bIns="0" rtlCol="0">
            <a:spAutoFit/>
          </a:bodyPr>
          <a:lstStyle/>
          <a:p>
            <a:pPr lvl="0"/>
            <a:r>
              <a:rPr lang="en-US" b="1" dirty="0" smtClean="0">
                <a:cs typeface="Source Sans Pro"/>
              </a:rPr>
              <a:t>GAC ADVICE 1</a:t>
            </a:r>
            <a:r>
              <a:rPr lang="en-US" dirty="0" smtClean="0">
                <a:cs typeface="Source Sans Pro"/>
              </a:rPr>
              <a:t>: </a:t>
            </a:r>
            <a:r>
              <a:rPr lang="en-US" dirty="0"/>
              <a:t>the GAC advises the ICANN Board to instruct the ICANN Organization to: </a:t>
            </a:r>
          </a:p>
          <a:p>
            <a:r>
              <a:rPr lang="en-US" dirty="0"/>
              <a:t> </a:t>
            </a:r>
            <a:endParaRPr lang="en-US" sz="1600" dirty="0"/>
          </a:p>
          <a:p>
            <a:pPr lvl="1" fontAlgn="base"/>
            <a:r>
              <a:rPr lang="en-US" dirty="0"/>
              <a:t>Ensure that the proposed interim model maintains current WHOIS requirements to the fullest extent possible; </a:t>
            </a:r>
            <a:endParaRPr lang="en-US" sz="1600" dirty="0"/>
          </a:p>
          <a:p>
            <a:endParaRPr lang="en-US" dirty="0" smtClean="0">
              <a:cs typeface="Source Sans Pro"/>
            </a:endParaRPr>
          </a:p>
          <a:p>
            <a:endParaRPr lang="en-US" dirty="0" smtClean="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420624" y="3036860"/>
            <a:ext cx="9423400" cy="24929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smtClean="0"/>
          </a:p>
          <a:p>
            <a:endParaRPr lang="en-US" dirty="0"/>
          </a:p>
          <a:p>
            <a:r>
              <a:rPr lang="en-US" dirty="0" smtClean="0"/>
              <a:t>May be Accepted           </a:t>
            </a:r>
          </a:p>
          <a:p>
            <a:endParaRPr lang="en-US" dirty="0"/>
          </a:p>
          <a:p>
            <a:r>
              <a:rPr lang="en-US" dirty="0" smtClean="0"/>
              <a:t>May be Rejected             </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336800" y="3884997"/>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2336800" y="3023380"/>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336800" y="4431243"/>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36800" y="4963312"/>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4941824" y="3037640"/>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16142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420624" y="1476131"/>
            <a:ext cx="11098276" cy="6370975"/>
          </a:xfrm>
          <a:prstGeom prst="rect">
            <a:avLst/>
          </a:prstGeom>
          <a:noFill/>
        </p:spPr>
        <p:txBody>
          <a:bodyPr wrap="square" lIns="0" tIns="0" rIns="0" bIns="0" rtlCol="0">
            <a:spAutoFit/>
          </a:bodyPr>
          <a:lstStyle/>
          <a:p>
            <a:pPr lvl="0"/>
            <a:r>
              <a:rPr lang="en-US" b="1" dirty="0" smtClean="0">
                <a:cs typeface="Source Sans Pro"/>
              </a:rPr>
              <a:t>GAC ADVICE 2</a:t>
            </a:r>
            <a:r>
              <a:rPr lang="en-US" dirty="0" smtClean="0">
                <a:cs typeface="Source Sans Pro"/>
              </a:rPr>
              <a:t>: </a:t>
            </a:r>
            <a:r>
              <a:rPr lang="en-US" dirty="0" smtClean="0"/>
              <a:t>the </a:t>
            </a:r>
            <a:r>
              <a:rPr lang="en-US" dirty="0"/>
              <a:t>GAC advises the ICANN Board to instruct the ICANN Organization to: </a:t>
            </a:r>
          </a:p>
          <a:p>
            <a:r>
              <a:rPr lang="en-US" dirty="0"/>
              <a:t> </a:t>
            </a:r>
          </a:p>
          <a:p>
            <a:pPr lvl="0" fontAlgn="base"/>
            <a:r>
              <a:rPr lang="en-US" dirty="0"/>
              <a:t>Provide a detailed rationale for the choices made in the interim model, explaining their necessity and proportionality in relation to the legitimate purposes </a:t>
            </a:r>
            <a:r>
              <a:rPr lang="en-US" dirty="0" smtClean="0"/>
              <a:t>identified  </a:t>
            </a:r>
            <a:endParaRPr lang="en-US" dirty="0"/>
          </a:p>
          <a:p>
            <a:r>
              <a:rPr lang="en-US" dirty="0" smtClean="0">
                <a:cs typeface="Source Sans Pro"/>
              </a:rPr>
              <a:t> </a:t>
            </a: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420624" y="3475452"/>
            <a:ext cx="9423400" cy="276998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smtClean="0"/>
          </a:p>
          <a:p>
            <a:endParaRPr lang="en-US" dirty="0" smtClean="0"/>
          </a:p>
          <a:p>
            <a:r>
              <a:rPr lang="en-US" dirty="0" smtClean="0"/>
              <a:t>May </a:t>
            </a:r>
            <a:r>
              <a:rPr lang="en-US" dirty="0"/>
              <a:t>be Accepted           </a:t>
            </a:r>
          </a:p>
          <a:p>
            <a:endParaRPr lang="en-US" dirty="0"/>
          </a:p>
          <a:p>
            <a:r>
              <a:rPr lang="en-US" dirty="0"/>
              <a:t>May be Rejected             </a:t>
            </a:r>
          </a:p>
          <a:p>
            <a:endParaRPr lang="en-US" dirty="0"/>
          </a:p>
          <a:p>
            <a:r>
              <a:rPr lang="en-US" dirty="0"/>
              <a:t>May be </a:t>
            </a:r>
            <a:r>
              <a:rPr lang="en-US" dirty="0" smtClean="0"/>
              <a:t>Deferred </a:t>
            </a:r>
            <a:r>
              <a:rPr lang="en-US" dirty="0"/>
              <a:t/>
            </a:r>
            <a:br>
              <a:rPr lang="en-US" dirty="0"/>
            </a:br>
            <a:endParaRPr lang="en-US" dirty="0">
              <a:cs typeface="Source Sans Pro"/>
            </a:endParaRPr>
          </a:p>
          <a:p>
            <a:endParaRPr lang="en-US" dirty="0"/>
          </a:p>
        </p:txBody>
      </p:sp>
      <p:sp>
        <p:nvSpPr>
          <p:cNvPr id="5" name="Rectangle 4"/>
          <p:cNvSpPr/>
          <p:nvPr/>
        </p:nvSpPr>
        <p:spPr>
          <a:xfrm>
            <a:off x="2287524" y="3479748"/>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535424" y="3475452"/>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265172" y="4276688"/>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265172" y="4858645"/>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250948" y="5394073"/>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91850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319024" y="1395635"/>
            <a:ext cx="10287000" cy="6370975"/>
          </a:xfrm>
          <a:prstGeom prst="rect">
            <a:avLst/>
          </a:prstGeom>
          <a:noFill/>
        </p:spPr>
        <p:txBody>
          <a:bodyPr wrap="square" lIns="0" tIns="0" rIns="0" bIns="0" rtlCol="0">
            <a:spAutoFit/>
          </a:bodyPr>
          <a:lstStyle/>
          <a:p>
            <a:pPr lvl="0"/>
            <a:r>
              <a:rPr lang="en-US" b="1" dirty="0" smtClean="0">
                <a:cs typeface="Source Sans Pro"/>
              </a:rPr>
              <a:t>GAC ADVICE 3</a:t>
            </a:r>
            <a:r>
              <a:rPr lang="en-US" dirty="0" smtClean="0">
                <a:cs typeface="Source Sans Pro"/>
              </a:rPr>
              <a:t>: </a:t>
            </a:r>
            <a:r>
              <a:rPr lang="en-US" dirty="0"/>
              <a:t>the GAC advises the ICANN Board to instruct the ICANN Organization to: </a:t>
            </a:r>
          </a:p>
          <a:p>
            <a:r>
              <a:rPr lang="en-US" dirty="0"/>
              <a:t> </a:t>
            </a:r>
          </a:p>
          <a:p>
            <a:r>
              <a:rPr lang="en-US" dirty="0"/>
              <a:t>In particular, reconsider the proposal to hide the registrant email address as this may not be proportionate in view of the significant negative impact on law enforcement, cybersecurity and rights </a:t>
            </a:r>
            <a:r>
              <a:rPr lang="en-US" dirty="0" smtClean="0"/>
              <a:t>protection</a:t>
            </a:r>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252476" y="3657418"/>
            <a:ext cx="9423400" cy="24929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smtClean="0"/>
          </a:p>
          <a:p>
            <a:endParaRPr lang="en-US" dirty="0" smtClean="0"/>
          </a:p>
          <a:p>
            <a:r>
              <a:rPr lang="en-US" dirty="0" smtClean="0"/>
              <a:t>May be Accepted</a:t>
            </a:r>
          </a:p>
          <a:p>
            <a:endParaRPr lang="en-US" dirty="0"/>
          </a:p>
          <a:p>
            <a:r>
              <a:rPr lang="en-US" dirty="0" smtClean="0"/>
              <a:t>May be Rejected</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349500" y="5022695"/>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773676" y="3657418"/>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349500" y="4454122"/>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49500" y="5591268"/>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349500" y="3657418"/>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07016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420624" y="1656308"/>
            <a:ext cx="11022076" cy="5539978"/>
          </a:xfrm>
          <a:prstGeom prst="rect">
            <a:avLst/>
          </a:prstGeom>
          <a:noFill/>
        </p:spPr>
        <p:txBody>
          <a:bodyPr wrap="square" lIns="0" tIns="0" rIns="0" bIns="0" rtlCol="0">
            <a:spAutoFit/>
          </a:bodyPr>
          <a:lstStyle/>
          <a:p>
            <a:pPr lvl="0"/>
            <a:r>
              <a:rPr lang="en-US" b="1" dirty="0" smtClean="0">
                <a:cs typeface="Source Sans Pro"/>
              </a:rPr>
              <a:t>GAC ADVICE 4</a:t>
            </a:r>
            <a:r>
              <a:rPr lang="en-US" dirty="0" smtClean="0">
                <a:cs typeface="Source Sans Pro"/>
              </a:rPr>
              <a:t>: </a:t>
            </a:r>
            <a:r>
              <a:rPr lang="en-US" dirty="0"/>
              <a:t>the GAC advises the ICANN Board to instruct the ICANN Organization to: </a:t>
            </a:r>
          </a:p>
          <a:p>
            <a:r>
              <a:rPr lang="en-US" dirty="0"/>
              <a:t> </a:t>
            </a:r>
          </a:p>
          <a:p>
            <a:r>
              <a:rPr lang="en-US" dirty="0"/>
              <a:t>Distinguish between legal and natural persons, allowing for public access to WHOIS data of legal entities, which are not in the remit of the </a:t>
            </a:r>
            <a:r>
              <a:rPr lang="en-US" dirty="0" smtClean="0"/>
              <a:t>GDPR </a:t>
            </a:r>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420624" y="3379051"/>
            <a:ext cx="9423400" cy="221599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dirty="0" smtClean="0"/>
              <a:t>Model                     Ultimate </a:t>
            </a:r>
            <a:r>
              <a:rPr lang="en-US" dirty="0"/>
              <a:t>Model </a:t>
            </a:r>
            <a:br>
              <a:rPr lang="en-US" dirty="0"/>
            </a:br>
            <a:endParaRPr lang="en-US" dirty="0"/>
          </a:p>
          <a:p>
            <a:r>
              <a:rPr lang="en-US" dirty="0" smtClean="0"/>
              <a:t>May be Accepted</a:t>
            </a:r>
          </a:p>
          <a:p>
            <a:endParaRPr lang="en-US" dirty="0"/>
          </a:p>
          <a:p>
            <a:r>
              <a:rPr lang="en-US" dirty="0" smtClean="0"/>
              <a:t>May be Rejected</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369312" y="3394366"/>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941824" y="3379051"/>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369312" y="4509393"/>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69312" y="3932996"/>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369312" y="5085044"/>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3830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GAC ADVICE </a:t>
            </a:r>
            <a:endParaRPr lang="en-US" dirty="0"/>
          </a:p>
        </p:txBody>
      </p:sp>
      <p:sp>
        <p:nvSpPr>
          <p:cNvPr id="16" name="TextBox 15"/>
          <p:cNvSpPr txBox="1"/>
          <p:nvPr/>
        </p:nvSpPr>
        <p:spPr>
          <a:xfrm>
            <a:off x="4127500" y="6426200"/>
            <a:ext cx="3048000" cy="276999"/>
          </a:xfrm>
          <a:prstGeom prst="rect">
            <a:avLst/>
          </a:prstGeom>
          <a:noFill/>
        </p:spPr>
        <p:txBody>
          <a:bodyPr wrap="square" lIns="0" tIns="0" rIns="0" bIns="0" rtlCol="0">
            <a:spAutoFit/>
          </a:bodyPr>
          <a:lstStyle/>
          <a:p>
            <a:pPr algn="ctr"/>
            <a:r>
              <a:rPr lang="en-US" smtClean="0">
                <a:solidFill>
                  <a:srgbClr val="FF0000"/>
                </a:solidFill>
                <a:cs typeface="Source Sans Pro"/>
              </a:rPr>
              <a:t>Privileged </a:t>
            </a:r>
            <a:r>
              <a:rPr lang="en-US" dirty="0" smtClean="0">
                <a:solidFill>
                  <a:srgbClr val="FF0000"/>
                </a:solidFill>
                <a:cs typeface="Source Sans Pro"/>
              </a:rPr>
              <a:t>and Confidential</a:t>
            </a:r>
          </a:p>
        </p:txBody>
      </p:sp>
      <p:sp>
        <p:nvSpPr>
          <p:cNvPr id="3" name="TextBox 2"/>
          <p:cNvSpPr txBox="1"/>
          <p:nvPr/>
        </p:nvSpPr>
        <p:spPr>
          <a:xfrm>
            <a:off x="420624" y="1428080"/>
            <a:ext cx="10287000" cy="6370975"/>
          </a:xfrm>
          <a:prstGeom prst="rect">
            <a:avLst/>
          </a:prstGeom>
          <a:noFill/>
        </p:spPr>
        <p:txBody>
          <a:bodyPr wrap="square" lIns="0" tIns="0" rIns="0" bIns="0" rtlCol="0">
            <a:spAutoFit/>
          </a:bodyPr>
          <a:lstStyle/>
          <a:p>
            <a:pPr lvl="0"/>
            <a:r>
              <a:rPr lang="en-US" b="1" dirty="0" smtClean="0">
                <a:cs typeface="Source Sans Pro"/>
              </a:rPr>
              <a:t>GAC ADVICE 5: </a:t>
            </a:r>
            <a:r>
              <a:rPr lang="en-US" dirty="0" smtClean="0"/>
              <a:t>the GAC advises the ICANN Board to instruct the ICANN Organization to: </a:t>
            </a:r>
          </a:p>
          <a:p>
            <a:r>
              <a:rPr lang="en-US" dirty="0" smtClean="0"/>
              <a:t> </a:t>
            </a:r>
          </a:p>
          <a:p>
            <a:r>
              <a:rPr lang="en-US" dirty="0" smtClean="0"/>
              <a:t>Ensure </a:t>
            </a:r>
            <a:r>
              <a:rPr lang="en-US" dirty="0"/>
              <a:t>continued access to the WHOIS, including non-public data, for users with a legitimate purpose, until the time when the interim WHOIS model is fully operational, on a mandatory basis for all contracted </a:t>
            </a:r>
            <a:r>
              <a:rPr lang="en-US" dirty="0" smtClean="0"/>
              <a:t>parties</a:t>
            </a:r>
            <a:r>
              <a:rPr lang="en-US" dirty="0" smtClean="0">
                <a:cs typeface="Source Sans Pro"/>
              </a:rPr>
              <a:t> </a:t>
            </a: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smtClean="0">
              <a:cs typeface="Source Sans Pro"/>
            </a:endParaRPr>
          </a:p>
          <a:p>
            <a:endParaRPr lang="en-US" dirty="0">
              <a:cs typeface="Source Sans Pro"/>
            </a:endParaRPr>
          </a:p>
          <a:p>
            <a:endParaRPr lang="en-US" dirty="0" err="1" smtClean="0">
              <a:cs typeface="Source Sans Pro"/>
            </a:endParaRPr>
          </a:p>
        </p:txBody>
      </p:sp>
      <p:sp>
        <p:nvSpPr>
          <p:cNvPr id="4" name="TextBox 3"/>
          <p:cNvSpPr txBox="1"/>
          <p:nvPr/>
        </p:nvSpPr>
        <p:spPr>
          <a:xfrm>
            <a:off x="420624" y="3619224"/>
            <a:ext cx="9423400" cy="249299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spAutoFit/>
          </a:bodyPr>
          <a:lstStyle/>
          <a:p>
            <a:r>
              <a:rPr lang="en-US" dirty="0"/>
              <a:t>Interim </a:t>
            </a:r>
            <a:r>
              <a:rPr lang="en-US" smtClean="0"/>
              <a:t>Model                    </a:t>
            </a:r>
            <a:r>
              <a:rPr lang="en-US" dirty="0" smtClean="0"/>
              <a:t>Ultimate </a:t>
            </a:r>
            <a:r>
              <a:rPr lang="en-US" dirty="0"/>
              <a:t>Model </a:t>
            </a:r>
            <a:br>
              <a:rPr lang="en-US" dirty="0"/>
            </a:br>
            <a:endParaRPr lang="en-US" dirty="0" smtClean="0"/>
          </a:p>
          <a:p>
            <a:endParaRPr lang="en-US" dirty="0"/>
          </a:p>
          <a:p>
            <a:r>
              <a:rPr lang="en-US" dirty="0" smtClean="0"/>
              <a:t>May be Accepted</a:t>
            </a:r>
          </a:p>
          <a:p>
            <a:endParaRPr lang="en-US" dirty="0"/>
          </a:p>
          <a:p>
            <a:r>
              <a:rPr lang="en-US" dirty="0" smtClean="0"/>
              <a:t>May be Rejected            </a:t>
            </a:r>
          </a:p>
          <a:p>
            <a:endParaRPr lang="en-US" dirty="0"/>
          </a:p>
          <a:p>
            <a:r>
              <a:rPr lang="en-US" dirty="0" smtClean="0"/>
              <a:t>May be Deferred </a:t>
            </a:r>
            <a:r>
              <a:rPr lang="en-US" dirty="0"/>
              <a:t/>
            </a:r>
            <a:br>
              <a:rPr lang="en-US" dirty="0"/>
            </a:br>
            <a:endParaRPr lang="en-US" dirty="0" smtClean="0">
              <a:cs typeface="Source Sans Pro"/>
            </a:endParaRPr>
          </a:p>
        </p:txBody>
      </p:sp>
      <p:sp>
        <p:nvSpPr>
          <p:cNvPr id="5" name="Rectangle 4"/>
          <p:cNvSpPr/>
          <p:nvPr/>
        </p:nvSpPr>
        <p:spPr>
          <a:xfrm>
            <a:off x="2400300" y="3632062"/>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852924" y="3632062"/>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400300" y="4486568"/>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400300" y="5032000"/>
            <a:ext cx="381000" cy="261898"/>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2400300" y="5611000"/>
            <a:ext cx="381000" cy="2540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0339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ICANNPPT_Arial_16x9_April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_J07_16x9_02 20170426-1.potx" id="{6A88C12F-1874-4FD4-A916-68F41836E681}" vid="{0F6A8BD9-AB9C-400A-9F90-377BB54ED2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v2 16x9</Template>
  <TotalTime>6025</TotalTime>
  <Words>413</Words>
  <Application>Microsoft Macintosh PowerPoint</Application>
  <PresentationFormat>Widescreen</PresentationFormat>
  <Paragraphs>317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ＭＳ Ｐゴシック</vt:lpstr>
      <vt:lpstr>Segoe UI</vt:lpstr>
      <vt:lpstr>Source Sans Pro</vt:lpstr>
      <vt:lpstr>Wingdings</vt:lpstr>
      <vt:lpstr>Arial</vt:lpstr>
      <vt:lpstr>ICANNPPT_Arial_16x9_April 2017_potx</vt:lpstr>
      <vt:lpstr>Board - GAC conference call</vt:lpstr>
      <vt:lpstr>Agenda</vt:lpstr>
      <vt:lpstr>Two models</vt:lpstr>
      <vt:lpstr>GAC Advice – Approach for handling each piece of advice</vt:lpstr>
      <vt:lpstr>GAC ADVICE </vt:lpstr>
      <vt:lpstr>GAC ADVICE </vt:lpstr>
      <vt:lpstr>GAC ADVICE </vt:lpstr>
      <vt:lpstr>GAC ADVICE </vt:lpstr>
      <vt:lpstr>GAC ADVICE </vt:lpstr>
      <vt:lpstr>GAC ADVICE </vt:lpstr>
      <vt:lpstr>GAC ADVICE </vt:lpstr>
      <vt:lpstr>GAC ADVICE </vt:lpstr>
      <vt:lpstr>GAC ADVICE </vt:lpstr>
      <vt:lpstr>GAC ADVICE </vt:lpstr>
      <vt:lpstr>Next steps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Speaker’s Bureau</dc:title>
  <dc:creator>Glenn Bowdidge</dc:creator>
  <cp:lastModifiedBy>Vinciane Koenigsfeld</cp:lastModifiedBy>
  <cp:revision>393</cp:revision>
  <cp:lastPrinted>2017-01-26T19:29:02Z</cp:lastPrinted>
  <dcterms:created xsi:type="dcterms:W3CDTF">2017-05-24T15:47:11Z</dcterms:created>
  <dcterms:modified xsi:type="dcterms:W3CDTF">2018-05-08T18:36:38Z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lauren.allison@icann.org</vt:lpwstr>
  </property>
  <property fmtid="{D5CDD505-2E9C-101B-9397-08002B2CF9AE}" pid="3" name="Offisync_UniqueId">
    <vt:lpwstr>22024</vt:lpwstr>
  </property>
  <property fmtid="{D5CDD505-2E9C-101B-9397-08002B2CF9AE}" pid="4" name="Offisync_ProviderInitializationData">
    <vt:lpwstr>https://wecann.icann.org</vt:lpwstr>
  </property>
  <property fmtid="{D5CDD505-2E9C-101B-9397-08002B2CF9AE}" pid="5" name="Offisync_UpdateToken">
    <vt:lpwstr>1</vt:lpwstr>
  </property>
  <property fmtid="{D5CDD505-2E9C-101B-9397-08002B2CF9AE}" pid="6" name="Jive_VersionGuid">
    <vt:lpwstr>45d64f46-aff3-4570-b6fc-48614daf38ba</vt:lpwstr>
  </property>
  <property fmtid="{D5CDD505-2E9C-101B-9397-08002B2CF9AE}" pid="7" name="Offisync_ServerID">
    <vt:lpwstr>f1a3e59a-4990-4d5e-9ace-4d146556dde0</vt:lpwstr>
  </property>
</Properties>
</file>